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7" r:id="rId2"/>
    <p:sldId id="258" r:id="rId3"/>
    <p:sldId id="277" r:id="rId4"/>
    <p:sldId id="280" r:id="rId5"/>
    <p:sldId id="278" r:id="rId6"/>
    <p:sldId id="279" r:id="rId7"/>
    <p:sldId id="273" r:id="rId8"/>
    <p:sldId id="274" r:id="rId9"/>
    <p:sldId id="267" r:id="rId10"/>
    <p:sldId id="265" r:id="rId11"/>
    <p:sldId id="270" r:id="rId12"/>
    <p:sldId id="276" r:id="rId13"/>
    <p:sldId id="275"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2251" autoAdjust="0"/>
  </p:normalViewPr>
  <p:slideViewPr>
    <p:cSldViewPr>
      <p:cViewPr varScale="1">
        <p:scale>
          <a:sx n="53" d="100"/>
          <a:sy n="53" d="100"/>
        </p:scale>
        <p:origin x="-186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Usage vs. Time (week)</a:t>
            </a:r>
          </a:p>
        </c:rich>
      </c:tx>
      <c:layout/>
      <c:overlay val="0"/>
    </c:title>
    <c:autoTitleDeleted val="0"/>
    <c:plotArea>
      <c:layout/>
      <c:lineChart>
        <c:grouping val="standard"/>
        <c:varyColors val="0"/>
        <c:ser>
          <c:idx val="0"/>
          <c:order val="0"/>
          <c:tx>
            <c:strRef>
              <c:f>'100&amp;200_zero_Final_Deleted'!$DF$3</c:f>
              <c:strCache>
                <c:ptCount val="1"/>
                <c:pt idx="0">
                  <c:v>H (80-100%)                 (65%m, 35%f)</c:v>
                </c:pt>
              </c:strCache>
            </c:strRef>
          </c:tx>
          <c:spPr>
            <a:ln>
              <a:prstDash val="sysDot"/>
            </a:ln>
          </c:spPr>
          <c:errBars>
            <c:errDir val="y"/>
            <c:errBarType val="both"/>
            <c:errValType val="cust"/>
            <c:noEndCap val="0"/>
            <c:plus>
              <c:numRef>
                <c:f>'100&amp;200_zero_Final_Deleted'!$DG$7:$DK$7</c:f>
                <c:numCache>
                  <c:formatCode>General</c:formatCode>
                  <c:ptCount val="5"/>
                  <c:pt idx="2">
                    <c:v>1.7605669108015299E-2</c:v>
                  </c:pt>
                  <c:pt idx="3">
                    <c:v>1.48063606712295E-2</c:v>
                  </c:pt>
                  <c:pt idx="4">
                    <c:v>1.6166962837331499E-2</c:v>
                  </c:pt>
                </c:numCache>
              </c:numRef>
            </c:plus>
            <c:minus>
              <c:numRef>
                <c:f>'100&amp;200_zero_Final_Deleted'!$DG$7:$DK$7</c:f>
                <c:numCache>
                  <c:formatCode>General</c:formatCode>
                  <c:ptCount val="5"/>
                  <c:pt idx="2">
                    <c:v>1.7605669108015299E-2</c:v>
                  </c:pt>
                  <c:pt idx="3">
                    <c:v>1.48063606712295E-2</c:v>
                  </c:pt>
                  <c:pt idx="4">
                    <c:v>1.6166962837331499E-2</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'100&amp;200_zero_Final_Deleted'!$DG$3:$DK$3</c:f>
              <c:numCache>
                <c:formatCode>General</c:formatCode>
                <c:ptCount val="5"/>
                <c:pt idx="2">
                  <c:v>0.91836734693877597</c:v>
                </c:pt>
                <c:pt idx="3">
                  <c:v>0.88392857142857095</c:v>
                </c:pt>
                <c:pt idx="4">
                  <c:v>0.92128279883381903</c:v>
                </c:pt>
              </c:numCache>
            </c:numRef>
          </c:val>
          <c:smooth val="0"/>
        </c:ser>
        <c:ser>
          <c:idx val="1"/>
          <c:order val="1"/>
          <c:tx>
            <c:strRef>
              <c:f>'100&amp;200_zero_Final_Deleted'!$DF$4</c:f>
              <c:strCache>
                <c:ptCount val="1"/>
                <c:pt idx="0">
                  <c:v>M (40-60%)                 (55%m, 45%f)</c:v>
                </c:pt>
              </c:strCache>
            </c:strRef>
          </c:tx>
          <c:spPr>
            <a:ln>
              <a:prstDash val="sysDash"/>
            </a:ln>
          </c:spPr>
          <c:marker>
            <c:symbol val="square"/>
            <c:size val="6"/>
          </c:marker>
          <c:errBars>
            <c:errDir val="y"/>
            <c:errBarType val="both"/>
            <c:errValType val="cust"/>
            <c:noEndCap val="0"/>
            <c:plus>
              <c:numRef>
                <c:f>'100&amp;200_zero_Final_Deleted'!$DG$8:$DK$8</c:f>
                <c:numCache>
                  <c:formatCode>General</c:formatCode>
                  <c:ptCount val="5"/>
                  <c:pt idx="2">
                    <c:v>3.3666078967071002E-2</c:v>
                  </c:pt>
                  <c:pt idx="3">
                    <c:v>1.67316296053487E-2</c:v>
                  </c:pt>
                  <c:pt idx="4">
                    <c:v>4.6381930884574998E-2</c:v>
                  </c:pt>
                </c:numCache>
              </c:numRef>
            </c:plus>
            <c:minus>
              <c:numRef>
                <c:f>'100&amp;200_zero_Final_Deleted'!$DG$8:$DK$8</c:f>
                <c:numCache>
                  <c:formatCode>General</c:formatCode>
                  <c:ptCount val="5"/>
                  <c:pt idx="2">
                    <c:v>3.3666078967071002E-2</c:v>
                  </c:pt>
                  <c:pt idx="3">
                    <c:v>1.67316296053487E-2</c:v>
                  </c:pt>
                  <c:pt idx="4">
                    <c:v>4.6381930884574998E-2</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'100&amp;200_zero_Final_Deleted'!$DG$4:$DK$4</c:f>
              <c:numCache>
                <c:formatCode>General</c:formatCode>
                <c:ptCount val="5"/>
                <c:pt idx="2">
                  <c:v>0.78947368421052599</c:v>
                </c:pt>
                <c:pt idx="3">
                  <c:v>0.49506578947368401</c:v>
                </c:pt>
                <c:pt idx="4">
                  <c:v>0.24060150375939801</c:v>
                </c:pt>
              </c:numCache>
            </c:numRef>
          </c:val>
          <c:smooth val="0"/>
        </c:ser>
        <c:ser>
          <c:idx val="2"/>
          <c:order val="2"/>
          <c:tx>
            <c:strRef>
              <c:f>'100&amp;200_zero_Final_Deleted'!$DF$5</c:f>
              <c:strCache>
                <c:ptCount val="1"/>
                <c:pt idx="0">
                  <c:v>L (0-20%)                  (85%m, 15%f)</c:v>
                </c:pt>
              </c:strCache>
            </c:strRef>
          </c:tx>
          <c:spPr>
            <a:ln>
              <a:prstDash val="dash"/>
            </a:ln>
          </c:spPr>
          <c:errBars>
            <c:errDir val="y"/>
            <c:errBarType val="both"/>
            <c:errValType val="cust"/>
            <c:noEndCap val="0"/>
            <c:plus>
              <c:numRef>
                <c:f>'100&amp;200_zero_Final_Deleted'!$DG$9:$DK$9</c:f>
                <c:numCache>
                  <c:formatCode>General</c:formatCode>
                  <c:ptCount val="5"/>
                  <c:pt idx="2">
                    <c:v>2.5248659522166698E-2</c:v>
                  </c:pt>
                  <c:pt idx="3">
                    <c:v>8.9425211274404698E-3</c:v>
                  </c:pt>
                  <c:pt idx="4">
                    <c:v>6.6601695102911796E-3</c:v>
                  </c:pt>
                </c:numCache>
              </c:numRef>
            </c:plus>
            <c:minus>
              <c:numRef>
                <c:f>'100&amp;200_zero_Final_Deleted'!$DG$9:$DK$9</c:f>
                <c:numCache>
                  <c:formatCode>General</c:formatCode>
                  <c:ptCount val="5"/>
                  <c:pt idx="2">
                    <c:v>2.5248659522166698E-2</c:v>
                  </c:pt>
                  <c:pt idx="3">
                    <c:v>8.9425211274404698E-3</c:v>
                  </c:pt>
                  <c:pt idx="4">
                    <c:v>6.6601695102911796E-3</c:v>
                  </c:pt>
                </c:numCache>
              </c:numRef>
            </c:minus>
          </c:errBars>
          <c:cat>
            <c:strRef>
              <c:f>'100&amp;200_zero_Final_Deleted'!$DG$2:$DK$2</c:f>
              <c:strCache>
                <c:ptCount val="5"/>
                <c:pt idx="0">
                  <c:v>wk0</c:v>
                </c:pt>
                <c:pt idx="1">
                  <c:v>wk4</c:v>
                </c:pt>
                <c:pt idx="2">
                  <c:v>wk7</c:v>
                </c:pt>
                <c:pt idx="3">
                  <c:v>wk11</c:v>
                </c:pt>
                <c:pt idx="4">
                  <c:v>wk15</c:v>
                </c:pt>
              </c:strCache>
            </c:strRef>
          </c:cat>
          <c:val>
            <c:numRef>
              <c:f>'100&amp;200_zero_Final_Deleted'!$DG$5:$DK$5</c:f>
              <c:numCache>
                <c:formatCode>General</c:formatCode>
                <c:ptCount val="5"/>
                <c:pt idx="2">
                  <c:v>0.19212962962963001</c:v>
                </c:pt>
                <c:pt idx="3">
                  <c:v>5.1215277777777797E-2</c:v>
                </c:pt>
                <c:pt idx="4">
                  <c:v>1.58730158730159E-2</c:v>
                </c:pt>
              </c:numCache>
            </c:numRef>
          </c:val>
          <c:smooth val="0"/>
        </c:ser>
        <c:dLbls>
          <c:showLegendKey val="0"/>
          <c:showVal val="0"/>
          <c:showCatName val="0"/>
          <c:showSerName val="0"/>
          <c:showPercent val="0"/>
          <c:showBubbleSize val="0"/>
        </c:dLbls>
        <c:marker val="1"/>
        <c:smooth val="0"/>
        <c:axId val="93042560"/>
        <c:axId val="93060096"/>
      </c:lineChart>
      <c:catAx>
        <c:axId val="93042560"/>
        <c:scaling>
          <c:orientation val="minMax"/>
        </c:scaling>
        <c:delete val="0"/>
        <c:axPos val="b"/>
        <c:numFmt formatCode="General" sourceLinked="1"/>
        <c:majorTickMark val="in"/>
        <c:minorTickMark val="none"/>
        <c:tickLblPos val="nextTo"/>
        <c:txPr>
          <a:bodyPr/>
          <a:lstStyle/>
          <a:p>
            <a:pPr>
              <a:defRPr sz="2000"/>
            </a:pPr>
            <a:endParaRPr lang="en-US"/>
          </a:p>
        </c:txPr>
        <c:crossAx val="93060096"/>
        <c:crosses val="autoZero"/>
        <c:auto val="1"/>
        <c:lblAlgn val="ctr"/>
        <c:lblOffset val="100"/>
        <c:noMultiLvlLbl val="0"/>
      </c:catAx>
      <c:valAx>
        <c:axId val="93060096"/>
        <c:scaling>
          <c:orientation val="minMax"/>
          <c:max val="1"/>
          <c:min val="0"/>
        </c:scaling>
        <c:delete val="0"/>
        <c:axPos val="l"/>
        <c:majorGridlines/>
        <c:numFmt formatCode="0%" sourceLinked="0"/>
        <c:majorTickMark val="out"/>
        <c:minorTickMark val="none"/>
        <c:tickLblPos val="nextTo"/>
        <c:txPr>
          <a:bodyPr/>
          <a:lstStyle/>
          <a:p>
            <a:pPr>
              <a:defRPr sz="1400"/>
            </a:pPr>
            <a:endParaRPr lang="en-US"/>
          </a:p>
        </c:txPr>
        <c:crossAx val="93042560"/>
        <c:crosses val="autoZero"/>
        <c:crossBetween val="midCat"/>
      </c:valAx>
    </c:plotArea>
    <c:legend>
      <c:legendPos val="r"/>
      <c:layout>
        <c:manualLayout>
          <c:xMode val="edge"/>
          <c:yMode val="edge"/>
          <c:x val="0.67808302852303604"/>
          <c:y val="0.21143601912774601"/>
          <c:w val="0.30818699436025898"/>
          <c:h val="0.59813252795455296"/>
        </c:manualLayout>
      </c:layout>
      <c:overlay val="0"/>
      <c:txPr>
        <a:bodyPr/>
        <a:lstStyle/>
        <a:p>
          <a:pPr>
            <a:defRPr sz="1800"/>
          </a:pPr>
          <a:endParaRPr lang="en-US"/>
        </a:p>
      </c:txPr>
    </c:legend>
    <c:plotVisOnly val="1"/>
    <c:dispBlanksAs val="gap"/>
    <c:showDLblsOverMax val="0"/>
  </c:chart>
  <c:spPr>
    <a:ln>
      <a:solidFill>
        <a:schemeClr val="tx1"/>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6EE86BE0-E545-4FD6-8AF8-22EF47ACD874}" type="slidenum">
              <a:rPr lang="en-US"/>
              <a:pPr/>
              <a:t>‹#›</a:t>
            </a:fld>
            <a:endParaRPr lang="en-US"/>
          </a:p>
        </p:txBody>
      </p:sp>
    </p:spTree>
    <p:extLst>
      <p:ext uri="{BB962C8B-B14F-4D97-AF65-F5344CB8AC3E}">
        <p14:creationId xmlns:p14="http://schemas.microsoft.com/office/powerpoint/2010/main" val="38456598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70D3A-5FFB-46B3-9E63-F90E7DC0AD8C}"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We not</a:t>
            </a:r>
            <a:r>
              <a:rPr lang="en-US" baseline="0" dirty="0" smtClean="0"/>
              <a:t> only want to improve the flexibility of the base computer science elements of the program but we want to improve the flexibility of the coaches themselves.</a:t>
            </a:r>
          </a:p>
          <a:p>
            <a:pPr marL="685800" lvl="1" indent="-228600">
              <a:buAutoNum type="arabicParenR"/>
            </a:pPr>
            <a:r>
              <a:rPr lang="en-US" baseline="0" dirty="0" smtClean="0"/>
              <a:t>We moved towards object oriented programming.</a:t>
            </a:r>
          </a:p>
          <a:p>
            <a:pPr marL="685800" lvl="1" indent="-228600">
              <a:buAutoNum type="arabicParenR"/>
            </a:pPr>
            <a:r>
              <a:rPr lang="en-US" baseline="0" dirty="0" smtClean="0"/>
              <a:t>Because of this I want to list some terms that we use to describe some objects in our coaches.</a:t>
            </a:r>
          </a:p>
          <a:p>
            <a:pPr marL="685800" lvl="1" indent="-228600">
              <a:buAutoNum type="arabicParenR"/>
            </a:pPr>
            <a:endParaRPr lang="en-US" baseline="0" dirty="0" smtClean="0"/>
          </a:p>
          <a:p>
            <a:pPr marL="228600" lvl="0" indent="-228600">
              <a:buAutoNum type="arabicParenR"/>
            </a:pPr>
            <a:r>
              <a:rPr lang="en-US" baseline="0" dirty="0" smtClean="0"/>
              <a:t>Parent and Children</a:t>
            </a:r>
          </a:p>
          <a:p>
            <a:pPr marL="685800" lvl="1" indent="-228600">
              <a:buAutoNum type="arabicParenR"/>
            </a:pPr>
            <a:r>
              <a:rPr lang="en-US" baseline="0" dirty="0" smtClean="0"/>
              <a:t>This is computer science term we adopted.  It essentially describes the logic of the problem solving in the coaches.  Children are not accessible unless the parent allows it.  All of the posed questions to guide students will follow this parent/children structure.</a:t>
            </a:r>
          </a:p>
          <a:p>
            <a:pPr marL="228600" lvl="0" indent="-228600">
              <a:buAutoNum type="arabicParenR"/>
            </a:pPr>
            <a:r>
              <a:rPr lang="en-US" baseline="0" dirty="0" smtClean="0"/>
              <a:t>Primitives</a:t>
            </a:r>
          </a:p>
          <a:p>
            <a:pPr marL="685800" lvl="1" indent="-228600">
              <a:buAutoNum type="arabicParenR"/>
            </a:pPr>
            <a:r>
              <a:rPr lang="en-US" baseline="0" dirty="0" smtClean="0"/>
              <a:t>These elements describe every part of the solution that you would naturally find on a paper solution of a problem.</a:t>
            </a:r>
          </a:p>
          <a:p>
            <a:pPr marL="1143000" lvl="2" indent="-228600">
              <a:buAutoNum type="arabicParenR"/>
            </a:pPr>
            <a:r>
              <a:rPr lang="en-US" baseline="0" dirty="0" smtClean="0"/>
              <a:t>Every detail.  Coordinate system, equations, mathematical steps, quantity definitions, pictures, diagrams etc.</a:t>
            </a:r>
          </a:p>
          <a:p>
            <a:pPr marL="228600" lvl="0" indent="-228600">
              <a:buAutoNum type="arabicParenR"/>
            </a:pPr>
            <a:r>
              <a:rPr lang="en-US" baseline="0" dirty="0" smtClean="0"/>
              <a:t>Students will unlock primitive elements by answering questions within the parent/children logical structure of the problem</a:t>
            </a: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pPr/>
              <a:t>13</a:t>
            </a:fld>
            <a:endParaRPr lang="en-US"/>
          </a:p>
        </p:txBody>
      </p:sp>
    </p:spTree>
    <p:extLst>
      <p:ext uri="{BB962C8B-B14F-4D97-AF65-F5344CB8AC3E}">
        <p14:creationId xmlns:p14="http://schemas.microsoft.com/office/powerpoint/2010/main" val="146457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9A780-62D6-4D27-AF96-DA7023E30C1C}" type="slidenum">
              <a:rPr lang="en-US"/>
              <a:pPr/>
              <a:t>2</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marL="228600" indent="-228600">
              <a:buAutoNum type="arabicParenR"/>
            </a:pPr>
            <a:r>
              <a:rPr lang="en-US" baseline="0" dirty="0" smtClean="0"/>
              <a:t>We want to retain some fundamental features.   </a:t>
            </a:r>
          </a:p>
          <a:p>
            <a:pPr marL="685800" lvl="1" indent="-228600">
              <a:buAutoNum type="arabicParenR"/>
            </a:pPr>
            <a:r>
              <a:rPr lang="en-US" baseline="0" dirty="0" smtClean="0"/>
              <a:t>Microcosm of the overall problem solving structure of the course mimicked in the online coaches.</a:t>
            </a:r>
          </a:p>
          <a:p>
            <a:pPr marL="685800" lvl="1" indent="-228600">
              <a:buAutoNum type="arabicParenR"/>
            </a:pPr>
            <a:r>
              <a:rPr lang="en-US" baseline="0" dirty="0" smtClean="0"/>
              <a:t>Not stand alone.  These are intended to be a part of a full course with a course.</a:t>
            </a:r>
          </a:p>
          <a:p>
            <a:pPr marL="228600" lvl="0" indent="-228600">
              <a:buAutoNum type="arabicParenR"/>
            </a:pPr>
            <a:r>
              <a:rPr lang="en-US" baseline="0" dirty="0" smtClean="0"/>
              <a:t>We want to improve them as well.</a:t>
            </a:r>
          </a:p>
          <a:p>
            <a:pPr marL="685800" lvl="1" indent="-228600">
              <a:buAutoNum type="arabicParenR"/>
            </a:pPr>
            <a:r>
              <a:rPr lang="en-US" dirty="0" smtClean="0"/>
              <a:t>Modern intelligent</a:t>
            </a:r>
            <a:r>
              <a:rPr lang="en-US" baseline="0" dirty="0" smtClean="0"/>
              <a:t> tutors.  We are using our knowledge of students and teaching from our previous extensive research in problem solving and molding our online coaches around these studies.</a:t>
            </a:r>
            <a:endParaRPr lang="en-US" baseline="0" dirty="0"/>
          </a:p>
          <a:p>
            <a:pPr marL="685800" lvl="1" indent="-228600">
              <a:buAutoNum type="arabicParenR"/>
            </a:pPr>
            <a:r>
              <a:rPr lang="en-US" baseline="0" dirty="0" smtClean="0"/>
              <a:t>Not very intelligent as they don’t adapt to the students needs on demand.  A more flexible framework will allow this to be true.</a:t>
            </a:r>
          </a:p>
          <a:p>
            <a:pPr marL="457200" lvl="1" indent="0">
              <a:buNone/>
            </a:pPr>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Some</a:t>
            </a:r>
            <a:r>
              <a:rPr lang="en-US" baseline="0" dirty="0" smtClean="0"/>
              <a:t> of the student feedback is from the surveys in Fall 2011 and Spring 2013. </a:t>
            </a:r>
          </a:p>
          <a:p>
            <a:pPr marL="228600" indent="-228600">
              <a:buAutoNum type="arabicParenR"/>
            </a:pPr>
            <a:endParaRPr lang="en-US" baseline="0" dirty="0" smtClean="0"/>
          </a:p>
          <a:p>
            <a:pPr marL="228600" indent="-228600">
              <a:buAutoNum type="arabicParenR"/>
            </a:pPr>
            <a:r>
              <a:rPr lang="en-US" baseline="0" dirty="0" smtClean="0"/>
              <a:t>Question from end term survey</a:t>
            </a:r>
          </a:p>
          <a:p>
            <a:pPr marL="685800" lvl="1" indent="-228600">
              <a:buAutoNum type="arabicParenR"/>
            </a:pPr>
            <a:r>
              <a:rPr lang="en-US" baseline="0" dirty="0" smtClean="0"/>
              <a:t>Most students disagreed that the coaches did NOT help their problem solving in the class.</a:t>
            </a:r>
          </a:p>
          <a:p>
            <a:pPr marL="1143000" lvl="2" indent="-228600">
              <a:buAutoNum type="arabicParenR"/>
            </a:pPr>
            <a:r>
              <a:rPr lang="en-US" baseline="0" dirty="0" smtClean="0"/>
              <a:t>There seems to be need for these types of online coaches in problem solving based introductory physics class.</a:t>
            </a:r>
          </a:p>
          <a:p>
            <a:pPr marL="685800" lvl="1" indent="-228600">
              <a:buAutoNum type="arabicParenR"/>
            </a:pPr>
            <a:endParaRPr lang="en-US" baseline="0" dirty="0" smtClean="0"/>
          </a:p>
          <a:p>
            <a:pPr marL="228600" indent="-228600">
              <a:buAutoNum type="arabicParenR"/>
            </a:pPr>
            <a:r>
              <a:rPr lang="en-US" baseline="0" dirty="0" smtClean="0"/>
              <a:t>Free response questions from midterm Spring 2013</a:t>
            </a:r>
          </a:p>
          <a:p>
            <a:pPr marL="685800" lvl="1" indent="-228600">
              <a:buAutoNum type="arabicParenR"/>
            </a:pPr>
            <a:r>
              <a:rPr lang="en-US" baseline="0" dirty="0" smtClean="0"/>
              <a:t>What do you like least about the computer coaches?</a:t>
            </a:r>
          </a:p>
          <a:p>
            <a:pPr marL="1143000" lvl="2" indent="-228600">
              <a:buAutoNum type="arabicParenR"/>
            </a:pPr>
            <a:r>
              <a:rPr lang="en-US" baseline="0" dirty="0" smtClean="0"/>
              <a:t>Too repetitive or too long were 49% of the responses.</a:t>
            </a:r>
          </a:p>
          <a:p>
            <a:pPr marL="685800" lvl="1" indent="-228600">
              <a:buAutoNum type="arabicParenR"/>
            </a:pPr>
            <a:r>
              <a:rPr lang="en-US" baseline="0" dirty="0" smtClean="0"/>
              <a:t>What do you like most about the computer coaches?</a:t>
            </a:r>
          </a:p>
          <a:p>
            <a:pPr marL="1143000" lvl="2" indent="-228600">
              <a:buAutoNum type="arabicParenR"/>
            </a:pPr>
            <a:r>
              <a:rPr lang="en-US" baseline="0" dirty="0" smtClean="0"/>
              <a:t>Step by step or guide from beginning to end were 23% of the responses.</a:t>
            </a:r>
          </a:p>
          <a:p>
            <a:pPr marL="685800" lvl="1" indent="-228600">
              <a:buAutoNum type="arabicParenR"/>
            </a:pPr>
            <a:r>
              <a:rPr lang="en-US" baseline="0" dirty="0" smtClean="0"/>
              <a:t>There seems to be a desire to streamline our coaches to shorten the time it takes.</a:t>
            </a:r>
          </a:p>
          <a:p>
            <a:pPr marL="1143000" lvl="2" indent="-228600">
              <a:buAutoNum type="arabicParenR"/>
            </a:pPr>
            <a:r>
              <a:rPr lang="en-US" baseline="0" dirty="0" smtClean="0"/>
              <a:t>Must be done in a way to not remove the desire for step by step guides through problems.</a:t>
            </a:r>
          </a:p>
          <a:p>
            <a:pPr marL="1143000" lvl="2" indent="-228600">
              <a:buAutoNum type="arabicParenR"/>
            </a:pPr>
            <a:r>
              <a:rPr lang="en-US" baseline="0" dirty="0" smtClean="0"/>
              <a:t>Must be done in a way that retains the problem solving pedagogy of the instructor.</a:t>
            </a:r>
          </a:p>
        </p:txBody>
      </p:sp>
      <p:sp>
        <p:nvSpPr>
          <p:cNvPr id="4" name="Slide Number Placeholder 3"/>
          <p:cNvSpPr>
            <a:spLocks noGrp="1"/>
          </p:cNvSpPr>
          <p:nvPr>
            <p:ph type="sldNum" sz="quarter" idx="10"/>
          </p:nvPr>
        </p:nvSpPr>
        <p:spPr/>
        <p:txBody>
          <a:bodyPr/>
          <a:lstStyle/>
          <a:p>
            <a:fld id="{6EE86BE0-E545-4FD6-8AF8-22EF47ACD874}" type="slidenum">
              <a:rPr lang="en-US" smtClean="0"/>
              <a:pPr/>
              <a:t>3</a:t>
            </a:fld>
            <a:endParaRPr lang="en-US"/>
          </a:p>
        </p:txBody>
      </p:sp>
    </p:spTree>
    <p:extLst>
      <p:ext uri="{BB962C8B-B14F-4D97-AF65-F5344CB8AC3E}">
        <p14:creationId xmlns:p14="http://schemas.microsoft.com/office/powerpoint/2010/main" val="37963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Subpopulation</a:t>
            </a:r>
          </a:p>
          <a:p>
            <a:pPr>
              <a:buNone/>
            </a:pPr>
            <a:r>
              <a:rPr lang="en-US" sz="1200" dirty="0" smtClean="0"/>
              <a:t> M _address perceived inefficiency</a:t>
            </a:r>
          </a:p>
          <a:p>
            <a:pPr>
              <a:buNone/>
            </a:pPr>
            <a:r>
              <a:rPr lang="en-US" sz="1200" dirty="0" smtClean="0"/>
              <a:t> H  _step by step if desired; encourage bypassing detailed coaching  </a:t>
            </a:r>
          </a:p>
          <a:p>
            <a:endParaRPr lang="en-US" dirty="0"/>
          </a:p>
        </p:txBody>
      </p:sp>
      <p:sp>
        <p:nvSpPr>
          <p:cNvPr id="4" name="Slide Number Placeholder 3"/>
          <p:cNvSpPr>
            <a:spLocks noGrp="1"/>
          </p:cNvSpPr>
          <p:nvPr>
            <p:ph type="sldNum" sz="quarter" idx="10"/>
          </p:nvPr>
        </p:nvSpPr>
        <p:spPr/>
        <p:txBody>
          <a:bodyPr/>
          <a:lstStyle/>
          <a:p>
            <a:fld id="{7050235A-6177-2443-87D0-561CE64258E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We</a:t>
            </a:r>
            <a:r>
              <a:rPr lang="en-US" baseline="0" dirty="0" smtClean="0"/>
              <a:t> have a framework which is more flexible than version 1 which adapts more of the problem solving pedagogy we would like to see in our online coaches.</a:t>
            </a:r>
            <a:endParaRPr lang="en-US" dirty="0" smtClean="0"/>
          </a:p>
          <a:p>
            <a:pPr marL="228600" indent="-228600">
              <a:buAutoNum type="arabicParenR"/>
            </a:pPr>
            <a:r>
              <a:rPr lang="en-US" dirty="0" smtClean="0"/>
              <a:t>Solution paths</a:t>
            </a:r>
            <a:r>
              <a:rPr lang="en-US" baseline="0" dirty="0" smtClean="0"/>
              <a:t> are open.</a:t>
            </a:r>
          </a:p>
          <a:p>
            <a:pPr marL="685800" lvl="1" indent="-228600">
              <a:buAutoNum type="arabicParenR"/>
            </a:pPr>
            <a:r>
              <a:rPr lang="en-US" baseline="0" dirty="0" smtClean="0"/>
              <a:t>Students can choose to solve any unlocked path.  How much is unlocked at a given time or from a given question is dictated by the instructor.</a:t>
            </a:r>
          </a:p>
          <a:p>
            <a:pPr marL="685800" lvl="1" indent="-228600">
              <a:buAutoNum type="arabicParenR"/>
            </a:pPr>
            <a:r>
              <a:rPr lang="en-US" baseline="0" dirty="0" smtClean="0"/>
              <a:t>Going to more human-like coaching.</a:t>
            </a:r>
          </a:p>
          <a:p>
            <a:pPr marL="685800" lvl="1" indent="-228600">
              <a:buAutoNum type="arabicParenR"/>
            </a:pPr>
            <a:r>
              <a:rPr lang="en-US" baseline="0" dirty="0" smtClean="0"/>
              <a:t>Students aren’t immediately locked into a particular choice</a:t>
            </a:r>
          </a:p>
          <a:p>
            <a:pPr marL="228600" lvl="0" indent="-228600">
              <a:buAutoNum type="arabicParenR"/>
            </a:pPr>
            <a:r>
              <a:rPr lang="en-US" baseline="0" dirty="0" smtClean="0"/>
              <a:t>Adjustable grain size</a:t>
            </a:r>
          </a:p>
          <a:p>
            <a:pPr marL="685800" lvl="1" indent="-228600">
              <a:buAutoNum type="arabicParenR"/>
            </a:pPr>
            <a:r>
              <a:rPr lang="en-US" baseline="0" dirty="0" smtClean="0"/>
              <a:t>Students work on problems on their own and turn to coaches for assistance.</a:t>
            </a:r>
          </a:p>
          <a:p>
            <a:pPr marL="1143000" lvl="2" indent="-228600">
              <a:buAutoNum type="arabicParenR"/>
            </a:pPr>
            <a:r>
              <a:rPr lang="en-US" baseline="0" dirty="0" smtClean="0"/>
              <a:t>Some V1 coaches forced the students to start from the beginning regardless of previous progress in the coach or outside of the coach.</a:t>
            </a:r>
          </a:p>
          <a:p>
            <a:pPr marL="1143000" lvl="2" indent="-228600">
              <a:buAutoNum type="arabicParenR"/>
            </a:pPr>
            <a:r>
              <a:rPr lang="en-US" baseline="0" dirty="0" smtClean="0"/>
              <a:t>Some v1 coaches forced the student to have a near complete idea of the problem and brought them into a specific area of issue when prompted.</a:t>
            </a:r>
          </a:p>
          <a:p>
            <a:pPr marL="1143000" lvl="2" indent="-228600">
              <a:buAutoNum type="arabicParenR"/>
            </a:pPr>
            <a:r>
              <a:rPr lang="en-US" baseline="0" dirty="0" smtClean="0"/>
              <a:t>There is no middle ground.  The new version will bridge the gap by having adjustable grain sizes.</a:t>
            </a:r>
          </a:p>
          <a:p>
            <a:pPr marL="685800" lvl="1" indent="-228600">
              <a:buAutoNum type="arabicParenR"/>
            </a:pP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pPr/>
              <a:t>5</a:t>
            </a:fld>
            <a:endParaRPr lang="en-US"/>
          </a:p>
        </p:txBody>
      </p:sp>
    </p:spTree>
    <p:extLst>
      <p:ext uri="{BB962C8B-B14F-4D97-AF65-F5344CB8AC3E}">
        <p14:creationId xmlns:p14="http://schemas.microsoft.com/office/powerpoint/2010/main" val="234529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adjustable</a:t>
            </a:r>
            <a:r>
              <a:rPr lang="en-US" baseline="0" dirty="0" smtClean="0"/>
              <a:t> grain sizes to reduce repetition</a:t>
            </a:r>
          </a:p>
          <a:p>
            <a:endParaRPr lang="en-US" baseline="0" dirty="0" smtClean="0"/>
          </a:p>
          <a:p>
            <a:pPr marL="228600" indent="-228600">
              <a:buAutoNum type="arabicParenR"/>
            </a:pPr>
            <a:r>
              <a:rPr lang="en-US" baseline="0" dirty="0" smtClean="0"/>
              <a:t>Quantity module.</a:t>
            </a:r>
          </a:p>
          <a:p>
            <a:pPr marL="685800" lvl="1" indent="-228600">
              <a:buAutoNum type="arabicParenR"/>
            </a:pPr>
            <a:r>
              <a:rPr lang="en-US" baseline="0" dirty="0" smtClean="0"/>
              <a:t>Quantities are defined at once (or in chunks).  Students choose which quantities to “unlock”.  Only the minimal set for their solution is required.</a:t>
            </a:r>
          </a:p>
          <a:p>
            <a:pPr marL="1143000" lvl="2" indent="-228600">
              <a:buAutoNum type="arabicParenR"/>
            </a:pPr>
            <a:r>
              <a:rPr lang="en-US" baseline="0" dirty="0" smtClean="0"/>
              <a:t>Each solution path will have different quantity requirements.</a:t>
            </a:r>
          </a:p>
          <a:p>
            <a:pPr marL="1143000" lvl="2" indent="-228600">
              <a:buAutoNum type="arabicParenR"/>
            </a:pPr>
            <a:r>
              <a:rPr lang="en-US" baseline="0" dirty="0" smtClean="0"/>
              <a:t>Students choose what variables to use (and definitions) which connects closer to their own preferences. </a:t>
            </a:r>
          </a:p>
          <a:p>
            <a:pPr marL="685800" lvl="1" indent="-228600">
              <a:buAutoNum type="arabicParenR"/>
            </a:pP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pPr/>
              <a:t>6</a:t>
            </a:fld>
            <a:endParaRPr lang="en-US"/>
          </a:p>
        </p:txBody>
      </p:sp>
    </p:spTree>
    <p:extLst>
      <p:ext uri="{BB962C8B-B14F-4D97-AF65-F5344CB8AC3E}">
        <p14:creationId xmlns:p14="http://schemas.microsoft.com/office/powerpoint/2010/main" val="331026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To improve the instructor</a:t>
            </a:r>
            <a:r>
              <a:rPr lang="en-US" baseline="0" dirty="0" smtClean="0"/>
              <a:t> flexibility with using the program is associated with how the actual elements acted in version 1.</a:t>
            </a:r>
          </a:p>
          <a:p>
            <a:pPr marL="685800" lvl="1" indent="-228600">
              <a:buAutoNum type="arabicParenR"/>
            </a:pPr>
            <a:r>
              <a:rPr lang="en-US" baseline="0" dirty="0" smtClean="0"/>
              <a:t>Previously, if variable names, colors, elements (do you want Earth as part of your picture) were not what was desired by the instructor, it was difficult to change.</a:t>
            </a:r>
          </a:p>
          <a:p>
            <a:pPr marL="685800" lvl="1" indent="-228600">
              <a:buAutoNum type="arabicParenR"/>
            </a:pPr>
            <a:r>
              <a:rPr lang="en-US" baseline="0" dirty="0" smtClean="0"/>
              <a:t>Required flash programming </a:t>
            </a:r>
          </a:p>
          <a:p>
            <a:pPr marL="228600" lvl="0" indent="-228600">
              <a:buAutoNum type="arabicParenR"/>
            </a:pPr>
            <a:r>
              <a:rPr lang="en-US" baseline="0" dirty="0" smtClean="0"/>
              <a:t>We now allow this flexibility with version 2.</a:t>
            </a:r>
          </a:p>
          <a:p>
            <a:pPr marL="685800" lvl="1" indent="-228600">
              <a:buAutoNum type="arabicParenR"/>
            </a:pPr>
            <a:r>
              <a:rPr lang="en-US" baseline="0" dirty="0" smtClean="0"/>
              <a:t>Example: Pictures and diagrams are created and edited within the GUI.  </a:t>
            </a:r>
          </a:p>
          <a:p>
            <a:pPr marL="685800" lvl="1" indent="-228600">
              <a:buAutoNum type="arabicParenR"/>
            </a:pPr>
            <a:r>
              <a:rPr lang="en-US" baseline="0" dirty="0" smtClean="0"/>
              <a:t>Elements are added through the interface.</a:t>
            </a:r>
          </a:p>
          <a:p>
            <a:pPr marL="685800" lvl="1" indent="-228600">
              <a:buAutoNum type="arabicParenR"/>
            </a:pPr>
            <a:r>
              <a:rPr lang="en-US" baseline="0" dirty="0" smtClean="0"/>
              <a:t>All pictures can be changed to cater to the instructor’s needs</a:t>
            </a:r>
          </a:p>
        </p:txBody>
      </p:sp>
      <p:sp>
        <p:nvSpPr>
          <p:cNvPr id="4" name="Slide Number Placeholder 3"/>
          <p:cNvSpPr>
            <a:spLocks noGrp="1"/>
          </p:cNvSpPr>
          <p:nvPr>
            <p:ph type="sldNum" sz="quarter" idx="10"/>
          </p:nvPr>
        </p:nvSpPr>
        <p:spPr/>
        <p:txBody>
          <a:bodyPr/>
          <a:lstStyle/>
          <a:p>
            <a:fld id="{6EE86BE0-E545-4FD6-8AF8-22EF47ACD874}" type="slidenum">
              <a:rPr lang="en-US" smtClean="0"/>
              <a:pPr/>
              <a:t>7</a:t>
            </a:fld>
            <a:endParaRPr lang="en-US"/>
          </a:p>
        </p:txBody>
      </p:sp>
    </p:spTree>
    <p:extLst>
      <p:ext uri="{BB962C8B-B14F-4D97-AF65-F5344CB8AC3E}">
        <p14:creationId xmlns:p14="http://schemas.microsoft.com/office/powerpoint/2010/main" val="414022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Beyond just changing</a:t>
            </a:r>
            <a:r>
              <a:rPr lang="en-US" baseline="0" dirty="0" smtClean="0"/>
              <a:t> elements of the coach which is possible with a lot of effort, changing the structure of the coach was impossible.</a:t>
            </a:r>
          </a:p>
          <a:p>
            <a:pPr marL="228600" lvl="0" indent="-228600">
              <a:buAutoNum type="arabicParenR"/>
            </a:pPr>
            <a:endParaRPr lang="en-US" baseline="0" dirty="0" smtClean="0"/>
          </a:p>
          <a:p>
            <a:pPr marL="228600" lvl="0" indent="-228600">
              <a:buAutoNum type="arabicParenR"/>
            </a:pPr>
            <a:r>
              <a:rPr lang="en-US" baseline="0" dirty="0" smtClean="0"/>
              <a:t>The GUI in version 2 allows the instructor to tailor the coaches to their own needs.</a:t>
            </a:r>
          </a:p>
          <a:p>
            <a:pPr marL="685800" lvl="1" indent="-228600">
              <a:buAutoNum type="arabicParenR"/>
            </a:pPr>
            <a:r>
              <a:rPr lang="en-US" baseline="0" dirty="0" smtClean="0"/>
              <a:t>The prebuilt coaches will follow this model, but they will not be locked to this structure.</a:t>
            </a:r>
            <a:endParaRPr lang="en-US" dirty="0"/>
          </a:p>
        </p:txBody>
      </p:sp>
      <p:sp>
        <p:nvSpPr>
          <p:cNvPr id="4" name="Slide Number Placeholder 3"/>
          <p:cNvSpPr>
            <a:spLocks noGrp="1"/>
          </p:cNvSpPr>
          <p:nvPr>
            <p:ph type="sldNum" sz="quarter" idx="10"/>
          </p:nvPr>
        </p:nvSpPr>
        <p:spPr/>
        <p:txBody>
          <a:bodyPr/>
          <a:lstStyle/>
          <a:p>
            <a:fld id="{6EE86BE0-E545-4FD6-8AF8-22EF47ACD874}" type="slidenum">
              <a:rPr lang="en-US" smtClean="0"/>
              <a:pPr/>
              <a:t>8</a:t>
            </a:fld>
            <a:endParaRPr lang="en-US"/>
          </a:p>
        </p:txBody>
      </p:sp>
    </p:spTree>
    <p:extLst>
      <p:ext uri="{BB962C8B-B14F-4D97-AF65-F5344CB8AC3E}">
        <p14:creationId xmlns:p14="http://schemas.microsoft.com/office/powerpoint/2010/main" val="223206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9A780-62D6-4D27-AF96-DA7023E30C1C}" type="slidenum">
              <a:rPr lang="en-US"/>
              <a:pPr/>
              <a:t>12</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marL="228600" indent="-228600">
              <a:buAutoNum type="arabicParenR"/>
            </a:pPr>
            <a:r>
              <a:rPr lang="en-US" dirty="0" smtClean="0"/>
              <a:t>How do we increase the flexibility of the design.</a:t>
            </a:r>
          </a:p>
          <a:p>
            <a:pPr marL="685800" lvl="1" indent="-228600">
              <a:buAutoNum type="arabicParenR"/>
            </a:pPr>
            <a:r>
              <a:rPr lang="en-US" dirty="0" smtClean="0"/>
              <a:t>We need</a:t>
            </a:r>
            <a:r>
              <a:rPr lang="en-US" baseline="0" dirty="0" smtClean="0"/>
              <a:t> to know how inflexible the version 1 coaches were.  </a:t>
            </a:r>
          </a:p>
          <a:p>
            <a:pPr marL="685800" lvl="1" indent="-228600">
              <a:buAutoNum type="arabicParenR"/>
            </a:pPr>
            <a:r>
              <a:rPr lang="en-US" baseline="0" dirty="0" smtClean="0"/>
              <a:t>Needed to know xml and flash programming elements in order to create or edit existing coaches.  Very rigid in design.</a:t>
            </a:r>
          </a:p>
          <a:p>
            <a:pPr marL="228600" lvl="0" indent="-228600">
              <a:buAutoNum type="arabicParenR"/>
            </a:pPr>
            <a:r>
              <a:rPr lang="en-US" baseline="0" dirty="0" smtClean="0"/>
              <a:t>How do we get around this?</a:t>
            </a:r>
          </a:p>
          <a:p>
            <a:pPr marL="685800" lvl="1" indent="-228600">
              <a:buAutoNum type="arabicParenR"/>
            </a:pPr>
            <a:r>
              <a:rPr lang="en-US" baseline="0" dirty="0" smtClean="0"/>
              <a:t>Developed a graphical user interface (GUI) in order to design coaches.</a:t>
            </a:r>
          </a:p>
          <a:p>
            <a:pPr marL="1143000" lvl="2" indent="-228600">
              <a:buAutoNum type="arabicParenR"/>
            </a:pPr>
            <a:r>
              <a:rPr lang="en-US" baseline="0" dirty="0" smtClean="0"/>
              <a:t>In essence, leave the dirty programming to us, instructors just develop coaches.</a:t>
            </a:r>
          </a:p>
          <a:p>
            <a:pPr marL="685800" lvl="1" indent="-228600">
              <a:buAutoNum type="arabicParenR"/>
            </a:pPr>
            <a:r>
              <a:rPr lang="en-US" baseline="0" dirty="0" smtClean="0"/>
              <a:t>All coaches are stored in a SQL database and accessed through a Java web server.</a:t>
            </a:r>
          </a:p>
          <a:p>
            <a:pPr marL="685800" lvl="1" indent="-228600">
              <a:buAutoNum type="arabicParenR"/>
            </a:pPr>
            <a:r>
              <a:rPr lang="en-US" baseline="0" dirty="0" smtClean="0"/>
              <a:t>Instructors and students access the java web server using the </a:t>
            </a:r>
            <a:r>
              <a:rPr lang="en-US" baseline="0" dirty="0" err="1" smtClean="0"/>
              <a:t>flashplayer</a:t>
            </a:r>
            <a:r>
              <a:rPr lang="en-US" baseline="0" dirty="0" smtClean="0"/>
              <a:t> frontend GUI.</a:t>
            </a:r>
          </a:p>
          <a:p>
            <a:pPr marL="228600" lvl="0" indent="-228600">
              <a:buAutoNum type="arabicParenR"/>
            </a:pPr>
            <a:r>
              <a:rPr lang="en-US" baseline="0" dirty="0" smtClean="0"/>
              <a:t>One thing to note, all of this stuff is free.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pic>
        <p:nvPicPr>
          <p:cNvPr id="7174" name="Picture 6" descr="UofM-3_T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3600"/>
            <a:ext cx="9145588"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778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819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17846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63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942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123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723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8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56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28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594" y="41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6594" y="1143000"/>
            <a:ext cx="7772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6" name="Picture 12" descr="UofM-3_T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943600"/>
            <a:ext cx="9145588" cy="914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3600">
          <a:solidFill>
            <a:srgbClr val="7A0019"/>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rgbClr val="7A0019"/>
          </a:solidFill>
          <a:latin typeface="Arial" charset="0"/>
          <a:ea typeface="ＭＳ Ｐゴシック" pitchFamily="16" charset="-128"/>
        </a:defRPr>
      </a:lvl2pPr>
      <a:lvl3pPr algn="ctr" rtl="0" eaLnBrk="1" fontAlgn="base" hangingPunct="1">
        <a:spcBef>
          <a:spcPct val="0"/>
        </a:spcBef>
        <a:spcAft>
          <a:spcPct val="0"/>
        </a:spcAft>
        <a:defRPr sz="4400">
          <a:solidFill>
            <a:srgbClr val="7A0019"/>
          </a:solidFill>
          <a:latin typeface="Arial" charset="0"/>
          <a:ea typeface="ＭＳ Ｐゴシック" pitchFamily="16" charset="-128"/>
        </a:defRPr>
      </a:lvl3pPr>
      <a:lvl4pPr algn="ctr" rtl="0" eaLnBrk="1" fontAlgn="base" hangingPunct="1">
        <a:spcBef>
          <a:spcPct val="0"/>
        </a:spcBef>
        <a:spcAft>
          <a:spcPct val="0"/>
        </a:spcAft>
        <a:defRPr sz="4400">
          <a:solidFill>
            <a:srgbClr val="7A0019"/>
          </a:solidFill>
          <a:latin typeface="Arial" charset="0"/>
          <a:ea typeface="ＭＳ Ｐゴシック" pitchFamily="16" charset="-128"/>
        </a:defRPr>
      </a:lvl4pPr>
      <a:lvl5pPr algn="ctr" rtl="0" eaLnBrk="1" fontAlgn="base" hangingPunct="1">
        <a:spcBef>
          <a:spcPct val="0"/>
        </a:spcBef>
        <a:spcAft>
          <a:spcPct val="0"/>
        </a:spcAft>
        <a:defRPr sz="4400">
          <a:solidFill>
            <a:srgbClr val="7A0019"/>
          </a:solidFill>
          <a:latin typeface="Arial" charset="0"/>
          <a:ea typeface="ＭＳ Ｐゴシック" pitchFamily="16" charset="-128"/>
        </a:defRPr>
      </a:lvl5pPr>
      <a:lvl6pPr marL="457200" algn="ctr" rtl="0" eaLnBrk="1" fontAlgn="base" hangingPunct="1">
        <a:spcBef>
          <a:spcPct val="0"/>
        </a:spcBef>
        <a:spcAft>
          <a:spcPct val="0"/>
        </a:spcAft>
        <a:defRPr sz="4400">
          <a:solidFill>
            <a:srgbClr val="7A0019"/>
          </a:solidFill>
          <a:latin typeface="Arial" charset="0"/>
          <a:ea typeface="ＭＳ Ｐゴシック" pitchFamily="16" charset="-128"/>
        </a:defRPr>
      </a:lvl6pPr>
      <a:lvl7pPr marL="914400" algn="ctr" rtl="0" eaLnBrk="1" fontAlgn="base" hangingPunct="1">
        <a:spcBef>
          <a:spcPct val="0"/>
        </a:spcBef>
        <a:spcAft>
          <a:spcPct val="0"/>
        </a:spcAft>
        <a:defRPr sz="4400">
          <a:solidFill>
            <a:srgbClr val="7A0019"/>
          </a:solidFill>
          <a:latin typeface="Arial" charset="0"/>
          <a:ea typeface="ＭＳ Ｐゴシック" pitchFamily="16" charset="-128"/>
        </a:defRPr>
      </a:lvl7pPr>
      <a:lvl8pPr marL="1371600" algn="ctr" rtl="0" eaLnBrk="1" fontAlgn="base" hangingPunct="1">
        <a:spcBef>
          <a:spcPct val="0"/>
        </a:spcBef>
        <a:spcAft>
          <a:spcPct val="0"/>
        </a:spcAft>
        <a:defRPr sz="4400">
          <a:solidFill>
            <a:srgbClr val="7A0019"/>
          </a:solidFill>
          <a:latin typeface="Arial" charset="0"/>
          <a:ea typeface="ＭＳ Ｐゴシック" pitchFamily="16" charset="-128"/>
        </a:defRPr>
      </a:lvl8pPr>
      <a:lvl9pPr marL="1828800" algn="ctr" rtl="0" eaLnBrk="1" fontAlgn="base" hangingPunct="1">
        <a:spcBef>
          <a:spcPct val="0"/>
        </a:spcBef>
        <a:spcAft>
          <a:spcPct val="0"/>
        </a:spcAft>
        <a:defRPr sz="4400">
          <a:solidFill>
            <a:srgbClr val="7A0019"/>
          </a:solidFill>
          <a:latin typeface="Arial" charset="0"/>
          <a:ea typeface="ＭＳ Ｐゴシック" pitchFamily="16" charset="-128"/>
        </a:defRPr>
      </a:lvl9pPr>
    </p:titleStyle>
    <p:bodyStyle>
      <a:lvl1pPr marL="342900" indent="-342900" algn="l" rtl="0" eaLnBrk="1" fontAlgn="base" hangingPunct="1">
        <a:spcBef>
          <a:spcPct val="20000"/>
        </a:spcBef>
        <a:spcAft>
          <a:spcPct val="0"/>
        </a:spcAft>
        <a:buClr>
          <a:srgbClr val="7A0019"/>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18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18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1219200"/>
            <a:ext cx="8305800" cy="1143000"/>
          </a:xfrm>
        </p:spPr>
        <p:txBody>
          <a:bodyPr/>
          <a:lstStyle/>
          <a:p>
            <a:r>
              <a:rPr lang="en-US" b="1" dirty="0" smtClean="0">
                <a:solidFill>
                  <a:srgbClr val="FFC000"/>
                </a:solidFill>
                <a:cs typeface="Arial"/>
              </a:rPr>
              <a:t>Developing a Framework for Problem Solving Computer Coaches</a:t>
            </a:r>
            <a:endParaRPr lang="en-US" dirty="0">
              <a:solidFill>
                <a:srgbClr val="FFC000"/>
              </a:solidFill>
            </a:endParaRPr>
          </a:p>
        </p:txBody>
      </p:sp>
      <p:sp>
        <p:nvSpPr>
          <p:cNvPr id="3" name="Subtitle 2"/>
          <p:cNvSpPr>
            <a:spLocks noGrp="1"/>
          </p:cNvSpPr>
          <p:nvPr>
            <p:ph type="subTitle" idx="1"/>
          </p:nvPr>
        </p:nvSpPr>
        <p:spPr>
          <a:xfrm>
            <a:off x="838200" y="2743200"/>
            <a:ext cx="7391400" cy="3124200"/>
          </a:xfrm>
        </p:spPr>
        <p:txBody>
          <a:bodyPr>
            <a:normAutofit fontScale="92500" lnSpcReduction="10000"/>
          </a:bodyPr>
          <a:lstStyle/>
          <a:p>
            <a:r>
              <a:rPr lang="en-US" sz="2400" dirty="0" smtClean="0">
                <a:solidFill>
                  <a:schemeClr val="tx1"/>
                </a:solidFill>
                <a:effectLst>
                  <a:outerShdw blurRad="38100" dist="38100" dir="2700000" algn="tl">
                    <a:srgbClr val="000000">
                      <a:alpha val="43137"/>
                    </a:srgbClr>
                  </a:outerShdw>
                </a:effectLst>
              </a:rPr>
              <a:t>Presenter: Evan </a:t>
            </a:r>
            <a:r>
              <a:rPr lang="en-US" sz="2400" dirty="0" err="1" smtClean="0">
                <a:solidFill>
                  <a:schemeClr val="tx1"/>
                </a:solidFill>
                <a:effectLst>
                  <a:outerShdw blurRad="38100" dist="38100" dir="2700000" algn="tl">
                    <a:srgbClr val="000000">
                      <a:alpha val="43137"/>
                    </a:srgbClr>
                  </a:outerShdw>
                </a:effectLst>
              </a:rPr>
              <a:t>Frodermann</a:t>
            </a:r>
            <a:endParaRPr lang="en-US" sz="2400" dirty="0" smtClean="0">
              <a:solidFill>
                <a:schemeClr val="tx1"/>
              </a:solidFill>
              <a:effectLst>
                <a:outerShdw blurRad="38100" dist="38100" dir="2700000" algn="tl">
                  <a:srgbClr val="000000">
                    <a:alpha val="43137"/>
                  </a:srgbClr>
                </a:outerShdw>
              </a:effectLst>
            </a:endParaRPr>
          </a:p>
          <a:p>
            <a:r>
              <a:rPr lang="en-US" sz="2400" dirty="0" smtClean="0">
                <a:solidFill>
                  <a:schemeClr val="tx1"/>
                </a:solidFill>
                <a:effectLst>
                  <a:outerShdw blurRad="38100" dist="38100" dir="2700000" algn="tl">
                    <a:srgbClr val="000000">
                      <a:alpha val="43137"/>
                    </a:srgbClr>
                  </a:outerShdw>
                </a:effectLst>
              </a:rPr>
              <a:t>University of Minnesota – Twin Cities</a:t>
            </a:r>
          </a:p>
          <a:p>
            <a:endParaRPr lang="en-US" sz="2400" dirty="0" smtClean="0">
              <a:solidFill>
                <a:schemeClr val="tx1"/>
              </a:solidFill>
              <a:effectLst>
                <a:outerShdw blurRad="38100" dist="38100" dir="2700000" algn="tl">
                  <a:srgbClr val="000000">
                    <a:alpha val="43137"/>
                  </a:srgbClr>
                </a:outerShdw>
              </a:effectLst>
            </a:endParaRPr>
          </a:p>
          <a:p>
            <a:r>
              <a:rPr lang="en-US" sz="2400" dirty="0" smtClean="0">
                <a:solidFill>
                  <a:schemeClr val="tx1"/>
                </a:solidFill>
                <a:effectLst>
                  <a:outerShdw blurRad="38100" dist="38100" dir="2700000" algn="tl">
                    <a:srgbClr val="000000">
                      <a:alpha val="43137"/>
                    </a:srgbClr>
                  </a:outerShdw>
                </a:effectLst>
              </a:rPr>
              <a:t>Collaborators: </a:t>
            </a:r>
            <a:r>
              <a:rPr lang="en-US" sz="2400" dirty="0">
                <a:effectLst>
                  <a:outerShdw blurRad="38100" dist="38100" dir="2700000" algn="tl">
                    <a:srgbClr val="000000">
                      <a:alpha val="43137"/>
                    </a:srgbClr>
                  </a:outerShdw>
                </a:effectLst>
              </a:rPr>
              <a:t>Qing (</a:t>
            </a:r>
            <a:r>
              <a:rPr lang="en-US" sz="2400" dirty="0" err="1">
                <a:effectLst>
                  <a:outerShdw blurRad="38100" dist="38100" dir="2700000" algn="tl">
                    <a:srgbClr val="000000">
                      <a:alpha val="43137"/>
                    </a:srgbClr>
                  </a:outerShdw>
                </a:effectLst>
              </a:rPr>
              <a:t>Xu</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Ryan, Kristin </a:t>
            </a:r>
            <a:r>
              <a:rPr lang="en-US" sz="2400" dirty="0" smtClean="0">
                <a:solidFill>
                  <a:schemeClr val="tx1"/>
                </a:solidFill>
                <a:effectLst>
                  <a:outerShdw blurRad="38100" dist="38100" dir="2700000" algn="tl">
                    <a:srgbClr val="000000">
                      <a:alpha val="43137"/>
                    </a:srgbClr>
                  </a:outerShdw>
                </a:effectLst>
              </a:rPr>
              <a:t>Crouse, </a:t>
            </a:r>
          </a:p>
          <a:p>
            <a:r>
              <a:rPr lang="en-US" sz="2400" dirty="0" smtClean="0">
                <a:solidFill>
                  <a:schemeClr val="tx1"/>
                </a:solidFill>
                <a:effectLst>
                  <a:outerShdw blurRad="38100" dist="38100" dir="2700000" algn="tl">
                    <a:srgbClr val="000000">
                      <a:alpha val="43137"/>
                    </a:srgbClr>
                  </a:outerShdw>
                </a:effectLst>
              </a:rPr>
              <a:t>Ken Heller, Leon Hsu, </a:t>
            </a:r>
            <a:r>
              <a:rPr lang="en-US" sz="2400" dirty="0" err="1" smtClean="0">
                <a:solidFill>
                  <a:schemeClr val="tx1"/>
                </a:solidFill>
                <a:effectLst>
                  <a:outerShdw blurRad="38100" dist="38100" dir="2700000" algn="tl">
                    <a:srgbClr val="000000">
                      <a:alpha val="43137"/>
                    </a:srgbClr>
                  </a:outerShdw>
                </a:effectLst>
              </a:rPr>
              <a:t>Jia</a:t>
            </a:r>
            <a:r>
              <a:rPr lang="en-US" sz="2400" dirty="0" smtClean="0">
                <a:solidFill>
                  <a:schemeClr val="tx1"/>
                </a:solidFill>
                <a:effectLst>
                  <a:outerShdw blurRad="38100" dist="38100" dir="2700000" algn="tl">
                    <a:srgbClr val="000000">
                      <a:alpha val="43137"/>
                    </a:srgbClr>
                  </a:outerShdw>
                </a:effectLst>
              </a:rPr>
              <a:t>-ling Lin, </a:t>
            </a:r>
            <a:r>
              <a:rPr lang="en-US" sz="2400" dirty="0" err="1" smtClean="0">
                <a:solidFill>
                  <a:schemeClr val="tx1"/>
                </a:solidFill>
                <a:effectLst>
                  <a:outerShdw blurRad="38100" dist="38100" dir="2700000" algn="tl">
                    <a:srgbClr val="000000">
                      <a:alpha val="43137"/>
                    </a:srgbClr>
                  </a:outerShdw>
                </a:effectLst>
              </a:rPr>
              <a:t>Bijaya</a:t>
            </a:r>
            <a:r>
              <a:rPr lang="en-US" sz="2400" dirty="0" smtClean="0">
                <a:solidFill>
                  <a:schemeClr val="tx1"/>
                </a:solidFill>
                <a:effectLst>
                  <a:outerShdw blurRad="38100" dist="38100" dir="2700000" algn="tl">
                    <a:srgbClr val="000000">
                      <a:alpha val="43137"/>
                    </a:srgbClr>
                  </a:outerShdw>
                </a:effectLst>
              </a:rPr>
              <a:t> </a:t>
            </a:r>
            <a:r>
              <a:rPr lang="en-US" sz="2400" dirty="0" err="1" smtClean="0">
                <a:solidFill>
                  <a:schemeClr val="tx1"/>
                </a:solidFill>
                <a:effectLst>
                  <a:outerShdw blurRad="38100" dist="38100" dir="2700000" algn="tl">
                    <a:srgbClr val="000000">
                      <a:alpha val="43137"/>
                    </a:srgbClr>
                  </a:outerShdw>
                </a:effectLst>
              </a:rPr>
              <a:t>Aryal</a:t>
            </a:r>
            <a:endParaRPr lang="en-US" sz="2400" dirty="0" smtClean="0">
              <a:solidFill>
                <a:schemeClr val="tx1"/>
              </a:solidFill>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pPr>
              <a:spcBef>
                <a:spcPts val="580"/>
              </a:spcBef>
              <a:buClr>
                <a:schemeClr val="accent1"/>
              </a:buClr>
              <a:buSzPct val="85000"/>
              <a:defRPr/>
            </a:pPr>
            <a:r>
              <a:rPr lang="en-US" altLang="zh-CN" sz="2400" dirty="0">
                <a:effectLst>
                  <a:outerShdw blurRad="50800" dist="38100" dir="2700000" algn="tl" rotWithShape="0">
                    <a:schemeClr val="tx1">
                      <a:lumMod val="85000"/>
                      <a:lumOff val="15000"/>
                      <a:alpha val="43000"/>
                    </a:schemeClr>
                  </a:outerShdw>
                </a:effectLst>
              </a:rPr>
              <a:t>AAPT Summer 2013 Meeting</a:t>
            </a:r>
          </a:p>
          <a:p>
            <a:pPr>
              <a:spcBef>
                <a:spcPts val="580"/>
              </a:spcBef>
              <a:buClr>
                <a:schemeClr val="accent1"/>
              </a:buClr>
              <a:buSzPct val="85000"/>
              <a:defRPr/>
            </a:pPr>
            <a:r>
              <a:rPr lang="en-US" altLang="zh-CN" sz="2400" dirty="0">
                <a:effectLst>
                  <a:outerShdw blurRad="50800" dist="38100" dir="2700000" algn="tl" rotWithShape="0">
                    <a:schemeClr val="tx1">
                      <a:lumMod val="85000"/>
                      <a:lumOff val="15000"/>
                      <a:alpha val="43000"/>
                    </a:schemeClr>
                  </a:outerShdw>
                </a:effectLst>
              </a:rPr>
              <a:t>Portland, Oregon</a:t>
            </a:r>
          </a:p>
          <a:p>
            <a:endParaRPr lang="en-US" sz="2400" dirty="0">
              <a:solidFill>
                <a:schemeClr val="tx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a:off x="228600" y="4343400"/>
            <a:ext cx="6705600" cy="1474470"/>
          </a:xfrm>
        </p:spPr>
        <p:txBody>
          <a:bodyPr/>
          <a:lstStyle/>
          <a:p>
            <a:r>
              <a:rPr lang="en-US" dirty="0" smtClean="0"/>
              <a:t>Supported in part by National Science Foundation, DUE-1226197 and the University of MN</a:t>
            </a:r>
            <a:endParaRPr lang="en-US" dirty="0"/>
          </a:p>
        </p:txBody>
      </p:sp>
      <p:pic>
        <p:nvPicPr>
          <p:cNvPr id="4" name="Picture 3"/>
          <p:cNvPicPr>
            <a:picLocks noChangeAspect="1"/>
          </p:cNvPicPr>
          <p:nvPr/>
        </p:nvPicPr>
        <p:blipFill>
          <a:blip r:embed="rId2"/>
          <a:stretch>
            <a:fillRect/>
          </a:stretch>
        </p:blipFill>
        <p:spPr>
          <a:xfrm>
            <a:off x="6934200" y="3886200"/>
            <a:ext cx="1856525" cy="1931670"/>
          </a:xfrm>
          <a:prstGeom prst="rect">
            <a:avLst/>
          </a:prstGeom>
        </p:spPr>
      </p:pic>
      <p:sp>
        <p:nvSpPr>
          <p:cNvPr id="5" name="Content Placeholder 2"/>
          <p:cNvSpPr txBox="1">
            <a:spLocks/>
          </p:cNvSpPr>
          <p:nvPr/>
        </p:nvSpPr>
        <p:spPr bwMode="auto">
          <a:xfrm>
            <a:off x="533400" y="1458686"/>
            <a:ext cx="8077200" cy="212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A001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kern="0" dirty="0" smtClean="0"/>
              <a:t>For a demonstration of portions of the new version of the online coaches, visit the Wednesday poster session, poster number </a:t>
            </a:r>
            <a:r>
              <a:rPr lang="en-US" dirty="0" smtClean="0"/>
              <a:t>PST2C10.</a:t>
            </a:r>
          </a:p>
          <a:p>
            <a:pPr lvl="1"/>
            <a:r>
              <a:rPr lang="en-US" kern="0" dirty="0" smtClean="0"/>
              <a:t>Qing’s poster on usage data is PST2C14</a:t>
            </a:r>
            <a:endParaRPr lang="en-US" kern="0" dirty="0"/>
          </a:p>
        </p:txBody>
      </p:sp>
    </p:spTree>
    <p:extLst>
      <p:ext uri="{BB962C8B-B14F-4D97-AF65-F5344CB8AC3E}">
        <p14:creationId xmlns:p14="http://schemas.microsoft.com/office/powerpoint/2010/main" val="12339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228600" y="0"/>
            <a:ext cx="8686800" cy="1143000"/>
          </a:xfrm>
        </p:spPr>
        <p:txBody>
          <a:bodyPr/>
          <a:lstStyle/>
          <a:p>
            <a:r>
              <a:rPr lang="en-US" dirty="0" smtClean="0"/>
              <a:t>General Coach Design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15" y="838200"/>
            <a:ext cx="7357543" cy="5056731"/>
          </a:xfrm>
          <a:prstGeom prst="rect">
            <a:avLst/>
          </a:prstGeom>
        </p:spPr>
      </p:pic>
      <p:sp>
        <p:nvSpPr>
          <p:cNvPr id="5" name="Content Placeholder 2"/>
          <p:cNvSpPr>
            <a:spLocks noGrp="1"/>
          </p:cNvSpPr>
          <p:nvPr>
            <p:ph idx="1"/>
          </p:nvPr>
        </p:nvSpPr>
        <p:spPr>
          <a:xfrm>
            <a:off x="4038600" y="838200"/>
            <a:ext cx="5105400" cy="2819400"/>
          </a:xfrm>
        </p:spPr>
        <p:txBody>
          <a:bodyPr/>
          <a:lstStyle/>
          <a:p>
            <a:r>
              <a:rPr lang="en-US" dirty="0" smtClean="0"/>
              <a:t>Our coaches follow the Minnesota model for problem solving.</a:t>
            </a:r>
          </a:p>
          <a:p>
            <a:pPr lvl="1"/>
            <a:r>
              <a:rPr lang="en-US" dirty="0" smtClean="0"/>
              <a:t>Pictured is just the “focus” part of the process.</a:t>
            </a:r>
          </a:p>
          <a:p>
            <a:pPr lvl="1"/>
            <a:r>
              <a:rPr lang="en-US" dirty="0" smtClean="0"/>
              <a:t>Other instructors are not locked to this model and may adjust coaches how they see fit.</a:t>
            </a:r>
            <a:endParaRPr lang="en-US" dirty="0"/>
          </a:p>
        </p:txBody>
      </p:sp>
    </p:spTree>
    <p:extLst>
      <p:ext uri="{BB962C8B-B14F-4D97-AF65-F5344CB8AC3E}">
        <p14:creationId xmlns:p14="http://schemas.microsoft.com/office/powerpoint/2010/main" val="59172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4514"/>
            <a:ext cx="7772400" cy="1143000"/>
          </a:xfrm>
        </p:spPr>
        <p:txBody>
          <a:bodyPr/>
          <a:lstStyle/>
          <a:p>
            <a:r>
              <a:rPr lang="en-US" dirty="0" smtClean="0"/>
              <a:t>Program Design</a:t>
            </a:r>
            <a:endParaRPr lang="en-US" dirty="0"/>
          </a:p>
        </p:txBody>
      </p:sp>
      <p:sp>
        <p:nvSpPr>
          <p:cNvPr id="6147" name="Rectangle 3"/>
          <p:cNvSpPr>
            <a:spLocks noGrp="1" noChangeArrowheads="1"/>
          </p:cNvSpPr>
          <p:nvPr>
            <p:ph type="body" idx="1"/>
          </p:nvPr>
        </p:nvSpPr>
        <p:spPr>
          <a:xfrm>
            <a:off x="744338" y="3446714"/>
            <a:ext cx="7772400" cy="2573086"/>
          </a:xfrm>
        </p:spPr>
        <p:txBody>
          <a:bodyPr/>
          <a:lstStyle/>
          <a:p>
            <a:r>
              <a:rPr lang="en-US" sz="2000" dirty="0" smtClean="0"/>
              <a:t>Version 1 required programming knowledge.</a:t>
            </a:r>
          </a:p>
          <a:p>
            <a:pPr lvl="1"/>
            <a:r>
              <a:rPr lang="en-US" sz="1600" dirty="0" smtClean="0"/>
              <a:t>Difficult editing or changing of existing coaches.</a:t>
            </a:r>
          </a:p>
          <a:p>
            <a:pPr lvl="1"/>
            <a:endParaRPr lang="en-US" sz="1600" dirty="0"/>
          </a:p>
          <a:p>
            <a:r>
              <a:rPr lang="en-US" sz="2000" dirty="0" smtClean="0"/>
              <a:t>New graphical user interface (GUI) designed to construct coaches.</a:t>
            </a:r>
          </a:p>
          <a:p>
            <a:pPr lvl="1"/>
            <a:r>
              <a:rPr lang="en-US" sz="1600" dirty="0" smtClean="0"/>
              <a:t>Backend data stored in SQL database and accessed through Java web server.  (Free software)</a:t>
            </a:r>
          </a:p>
          <a:p>
            <a:pPr lvl="1"/>
            <a:r>
              <a:rPr lang="en-US" sz="1600" dirty="0" smtClean="0"/>
              <a:t>Clients access the java client through Adobe Flash. (Free software)</a:t>
            </a:r>
            <a:endParaRPr lang="en-US" sz="1600" dirty="0"/>
          </a:p>
        </p:txBody>
      </p:sp>
      <p:grpSp>
        <p:nvGrpSpPr>
          <p:cNvPr id="4" name="Group 3"/>
          <p:cNvGrpSpPr/>
          <p:nvPr/>
        </p:nvGrpSpPr>
        <p:grpSpPr>
          <a:xfrm>
            <a:off x="1540352" y="863472"/>
            <a:ext cx="5902764" cy="2633609"/>
            <a:chOff x="-31789" y="23182432"/>
            <a:chExt cx="12843538" cy="5730340"/>
          </a:xfrm>
        </p:grpSpPr>
        <p:pic>
          <p:nvPicPr>
            <p:cNvPr id="5" name="Picture 2" descr="http://cartaslinux.files.wordpress.com/2011/10/web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916" y="24663615"/>
              <a:ext cx="2533434" cy="30271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789" y="25191719"/>
              <a:ext cx="3150198" cy="1833879"/>
            </a:xfrm>
            <a:prstGeom prst="rect">
              <a:avLst/>
            </a:prstGeom>
            <a:noFill/>
          </p:spPr>
          <p:txBody>
            <a:bodyPr wrap="square" lIns="103163" tIns="51581" rIns="103163" bIns="51581" rtlCol="0">
              <a:spAutoFit/>
            </a:bodyPr>
            <a:lstStyle/>
            <a:p>
              <a:r>
                <a:rPr lang="en-US" sz="1200" dirty="0" smtClean="0">
                  <a:solidFill>
                    <a:srgbClr val="141413"/>
                  </a:solidFill>
                  <a:latin typeface="Arial"/>
                  <a:cs typeface="Arial"/>
                </a:rPr>
                <a:t>Java Web server</a:t>
              </a:r>
            </a:p>
            <a:p>
              <a:r>
                <a:rPr lang="en-US" sz="1200" dirty="0" smtClean="0">
                  <a:solidFill>
                    <a:srgbClr val="141413"/>
                  </a:solidFill>
                  <a:latin typeface="Arial"/>
                  <a:cs typeface="Arial"/>
                </a:rPr>
                <a:t>   Apache Tomcat</a:t>
              </a:r>
            </a:p>
            <a:p>
              <a:endParaRPr lang="en-US" sz="1200" dirty="0">
                <a:solidFill>
                  <a:srgbClr val="141413"/>
                </a:solidFill>
                <a:latin typeface="Arial"/>
                <a:cs typeface="Arial"/>
              </a:endParaRPr>
            </a:p>
            <a:p>
              <a:r>
                <a:rPr lang="en-US" sz="1200" dirty="0" smtClean="0">
                  <a:solidFill>
                    <a:srgbClr val="141413"/>
                  </a:solidFill>
                  <a:latin typeface="Arial"/>
                  <a:cs typeface="Arial"/>
                </a:rPr>
                <a:t>MySQL database</a:t>
              </a:r>
            </a:p>
          </p:txBody>
        </p:sp>
        <p:sp>
          <p:nvSpPr>
            <p:cNvPr id="7" name="TextBox 6"/>
            <p:cNvSpPr txBox="1"/>
            <p:nvPr/>
          </p:nvSpPr>
          <p:spPr>
            <a:xfrm>
              <a:off x="3076570" y="24128557"/>
              <a:ext cx="2407881" cy="588894"/>
            </a:xfrm>
            <a:prstGeom prst="rect">
              <a:avLst/>
            </a:prstGeom>
            <a:noFill/>
          </p:spPr>
          <p:txBody>
            <a:bodyPr wrap="square" lIns="103163" tIns="51581" rIns="103163" bIns="51581" rtlCol="0">
              <a:spAutoFit/>
            </a:bodyPr>
            <a:lstStyle/>
            <a:p>
              <a:r>
                <a:rPr lang="en-US" sz="1200" b="1" dirty="0" smtClean="0">
                  <a:solidFill>
                    <a:srgbClr val="141413"/>
                  </a:solidFill>
                  <a:effectLst>
                    <a:outerShdw blurRad="38100" dist="38100" dir="2700000" algn="tl">
                      <a:srgbClr val="000000">
                        <a:alpha val="43137"/>
                      </a:srgbClr>
                    </a:outerShdw>
                  </a:effectLst>
                  <a:latin typeface="Arial"/>
                  <a:cs typeface="Arial"/>
                </a:rPr>
                <a:t>Server Host</a:t>
              </a:r>
            </a:p>
          </p:txBody>
        </p:sp>
        <p:sp>
          <p:nvSpPr>
            <p:cNvPr id="8" name="TextBox 7"/>
            <p:cNvSpPr txBox="1"/>
            <p:nvPr/>
          </p:nvSpPr>
          <p:spPr>
            <a:xfrm>
              <a:off x="8883176" y="23182432"/>
              <a:ext cx="1626809" cy="588894"/>
            </a:xfrm>
            <a:prstGeom prst="rect">
              <a:avLst/>
            </a:prstGeom>
            <a:noFill/>
          </p:spPr>
          <p:txBody>
            <a:bodyPr wrap="square" lIns="103163" tIns="51581" rIns="103163" bIns="51581" rtlCol="0">
              <a:spAutoFit/>
            </a:bodyPr>
            <a:lstStyle/>
            <a:p>
              <a:r>
                <a:rPr lang="en-US" sz="1200" b="1" dirty="0" smtClean="0">
                  <a:solidFill>
                    <a:srgbClr val="141413"/>
                  </a:solidFill>
                  <a:effectLst>
                    <a:outerShdw blurRad="38100" dist="38100" dir="2700000" algn="tl">
                      <a:srgbClr val="000000">
                        <a:alpha val="43137"/>
                      </a:srgbClr>
                    </a:outerShdw>
                  </a:effectLst>
                  <a:latin typeface="Arial"/>
                  <a:cs typeface="Arial"/>
                </a:rPr>
                <a:t>Clients</a:t>
              </a:r>
            </a:p>
          </p:txBody>
        </p:sp>
        <p:pic>
          <p:nvPicPr>
            <p:cNvPr id="9" name="Picture 4" descr="http://www.iconhot.com/icon/png/rrze/720/workst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855" y="23534119"/>
              <a:ext cx="2047944" cy="2047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iconhot.com/icon/png/rrze/720/workst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1685" y="26076503"/>
              <a:ext cx="2047944" cy="2047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iconhot.com/icon/png/rrze/720/workst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9203" y="26864827"/>
              <a:ext cx="2047944" cy="20479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55795" y="23583672"/>
              <a:ext cx="2085826" cy="628462"/>
            </a:xfrm>
            <a:prstGeom prst="rect">
              <a:avLst/>
            </a:prstGeom>
            <a:noFill/>
          </p:spPr>
          <p:txBody>
            <a:bodyPr wrap="square" lIns="103163" tIns="51581" rIns="103163" bIns="51581" rtlCol="0">
              <a:spAutoFit/>
            </a:bodyPr>
            <a:lstStyle/>
            <a:p>
              <a:r>
                <a:rPr lang="en-US" sz="1200" dirty="0" smtClean="0">
                  <a:solidFill>
                    <a:srgbClr val="141413"/>
                  </a:solidFill>
                  <a:latin typeface="Arial"/>
                  <a:cs typeface="Arial"/>
                </a:rPr>
                <a:t>Instructor</a:t>
              </a:r>
            </a:p>
          </p:txBody>
        </p:sp>
        <p:sp>
          <p:nvSpPr>
            <p:cNvPr id="13" name="TextBox 12"/>
            <p:cNvSpPr txBox="1"/>
            <p:nvPr/>
          </p:nvSpPr>
          <p:spPr>
            <a:xfrm>
              <a:off x="9578429" y="24396086"/>
              <a:ext cx="3233320" cy="1341911"/>
            </a:xfrm>
            <a:prstGeom prst="rect">
              <a:avLst/>
            </a:prstGeom>
            <a:noFill/>
          </p:spPr>
          <p:txBody>
            <a:bodyPr wrap="square" lIns="103163" tIns="51581" rIns="103163" bIns="51581" rtlCol="0">
              <a:spAutoFit/>
            </a:bodyPr>
            <a:lstStyle/>
            <a:p>
              <a:r>
                <a:rPr lang="en-US" sz="1200" dirty="0" smtClean="0">
                  <a:solidFill>
                    <a:srgbClr val="141413"/>
                  </a:solidFill>
                  <a:latin typeface="Arial"/>
                  <a:cs typeface="Arial"/>
                </a:rPr>
                <a:t>Adobe Flash Player and internet connection</a:t>
              </a:r>
            </a:p>
          </p:txBody>
        </p:sp>
        <p:sp>
          <p:nvSpPr>
            <p:cNvPr id="14" name="TextBox 13"/>
            <p:cNvSpPr txBox="1"/>
            <p:nvPr/>
          </p:nvSpPr>
          <p:spPr>
            <a:xfrm>
              <a:off x="9568279" y="27785707"/>
              <a:ext cx="2082871" cy="628462"/>
            </a:xfrm>
            <a:prstGeom prst="rect">
              <a:avLst/>
            </a:prstGeom>
            <a:noFill/>
          </p:spPr>
          <p:txBody>
            <a:bodyPr wrap="square" lIns="103163" tIns="51581" rIns="103163" bIns="51581" rtlCol="0">
              <a:spAutoFit/>
            </a:bodyPr>
            <a:lstStyle/>
            <a:p>
              <a:r>
                <a:rPr lang="en-US" sz="1200" dirty="0" smtClean="0">
                  <a:solidFill>
                    <a:srgbClr val="141413"/>
                  </a:solidFill>
                  <a:latin typeface="Arial"/>
                  <a:cs typeface="Arial"/>
                </a:rPr>
                <a:t>Students</a:t>
              </a:r>
            </a:p>
          </p:txBody>
        </p:sp>
        <p:cxnSp>
          <p:nvCxnSpPr>
            <p:cNvPr id="15" name="Straight Connector 14"/>
            <p:cNvCxnSpPr/>
            <p:nvPr/>
          </p:nvCxnSpPr>
          <p:spPr>
            <a:xfrm>
              <a:off x="5622892" y="26614447"/>
              <a:ext cx="4818621"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484452" y="24872313"/>
              <a:ext cx="1988403" cy="1204191"/>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468948" y="26990362"/>
              <a:ext cx="2563254" cy="79534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Picture 6" descr="http://www.flocknote.com/sites/flocknote.com/files/pages/padlo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6708" y="24872313"/>
              <a:ext cx="982001" cy="9820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9824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04800"/>
            <a:ext cx="8397240" cy="1143000"/>
          </a:xfrm>
        </p:spPr>
        <p:txBody>
          <a:bodyPr/>
          <a:lstStyle/>
          <a:p>
            <a:r>
              <a:rPr lang="en-US" dirty="0" smtClean="0"/>
              <a:t>Program Structure Layout</a:t>
            </a:r>
            <a:endParaRPr lang="en-US" dirty="0"/>
          </a:p>
        </p:txBody>
      </p:sp>
      <p:sp>
        <p:nvSpPr>
          <p:cNvPr id="3" name="Content Placeholder 2"/>
          <p:cNvSpPr>
            <a:spLocks noGrp="1"/>
          </p:cNvSpPr>
          <p:nvPr>
            <p:ph idx="1"/>
          </p:nvPr>
        </p:nvSpPr>
        <p:spPr>
          <a:xfrm>
            <a:off x="228600" y="1447800"/>
            <a:ext cx="8686800" cy="3962400"/>
          </a:xfrm>
        </p:spPr>
        <p:txBody>
          <a:bodyPr/>
          <a:lstStyle/>
          <a:p>
            <a:r>
              <a:rPr lang="en-US" dirty="0" smtClean="0"/>
              <a:t>General terms.</a:t>
            </a:r>
          </a:p>
          <a:p>
            <a:pPr lvl="1"/>
            <a:r>
              <a:rPr lang="en-US" dirty="0" smtClean="0"/>
              <a:t>“Parent” and “Children” elements</a:t>
            </a:r>
          </a:p>
          <a:p>
            <a:pPr lvl="2"/>
            <a:r>
              <a:rPr lang="en-US" dirty="0" smtClean="0"/>
              <a:t>Logic for solving the problems</a:t>
            </a:r>
          </a:p>
          <a:p>
            <a:pPr lvl="1"/>
            <a:r>
              <a:rPr lang="en-US" dirty="0" smtClean="0"/>
              <a:t>“Primitive” elements</a:t>
            </a:r>
          </a:p>
          <a:p>
            <a:pPr lvl="2"/>
            <a:r>
              <a:rPr lang="en-US" dirty="0" smtClean="0"/>
              <a:t>Anything you would naturally write for a paper solution of a physics problem.</a:t>
            </a:r>
          </a:p>
          <a:p>
            <a:pPr lvl="3"/>
            <a:r>
              <a:rPr lang="en-US" dirty="0" smtClean="0"/>
              <a:t>Coordinate system, approach, picture, diagrams, etc.</a:t>
            </a:r>
          </a:p>
          <a:p>
            <a:pPr lvl="3"/>
            <a:endParaRPr lang="en-US" dirty="0" smtClean="0"/>
          </a:p>
          <a:p>
            <a:r>
              <a:rPr lang="en-US" dirty="0" smtClean="0"/>
              <a:t>Students unlock elements by answering questions in the problem solving process.</a:t>
            </a:r>
            <a:endParaRPr lang="en-US" dirty="0"/>
          </a:p>
          <a:p>
            <a:pPr marL="0" indent="0">
              <a:buNone/>
            </a:pPr>
            <a:endParaRPr lang="en-US" dirty="0"/>
          </a:p>
        </p:txBody>
      </p:sp>
    </p:spTree>
    <p:extLst>
      <p:ext uri="{BB962C8B-B14F-4D97-AF65-F5344CB8AC3E}">
        <p14:creationId xmlns:p14="http://schemas.microsoft.com/office/powerpoint/2010/main" val="349266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From Version 1 (v1) to Version 2 (v2)</a:t>
            </a:r>
            <a:endParaRPr lang="en-US" dirty="0"/>
          </a:p>
        </p:txBody>
      </p:sp>
      <p:sp>
        <p:nvSpPr>
          <p:cNvPr id="6147" name="Rectangle 3"/>
          <p:cNvSpPr>
            <a:spLocks noGrp="1" noChangeArrowheads="1"/>
          </p:cNvSpPr>
          <p:nvPr>
            <p:ph type="body" idx="1"/>
          </p:nvPr>
        </p:nvSpPr>
        <p:spPr>
          <a:xfrm>
            <a:off x="685800" y="1600200"/>
            <a:ext cx="7772400" cy="3733800"/>
          </a:xfrm>
        </p:spPr>
        <p:txBody>
          <a:bodyPr/>
          <a:lstStyle/>
          <a:p>
            <a:r>
              <a:rPr lang="en-US" dirty="0" smtClean="0"/>
              <a:t>What do we want to retain?</a:t>
            </a:r>
          </a:p>
          <a:p>
            <a:pPr lvl="1"/>
            <a:r>
              <a:rPr lang="en-US" dirty="0" smtClean="0"/>
              <a:t>Cognitive apprenticeship framework</a:t>
            </a:r>
          </a:p>
          <a:p>
            <a:pPr lvl="2"/>
            <a:r>
              <a:rPr lang="en-US" dirty="0" smtClean="0"/>
              <a:t>Modeling, </a:t>
            </a:r>
            <a:r>
              <a:rPr lang="en-US" b="1" dirty="0" smtClean="0"/>
              <a:t>Coaching</a:t>
            </a:r>
            <a:r>
              <a:rPr lang="en-US" dirty="0" smtClean="0"/>
              <a:t>, Fading, Scaffolding</a:t>
            </a:r>
          </a:p>
          <a:p>
            <a:pPr lvl="2"/>
            <a:endParaRPr lang="en-US" dirty="0" smtClean="0"/>
          </a:p>
          <a:p>
            <a:r>
              <a:rPr lang="en-US" dirty="0" smtClean="0"/>
              <a:t>What do we want to improve?</a:t>
            </a:r>
          </a:p>
          <a:p>
            <a:pPr lvl="1"/>
            <a:r>
              <a:rPr lang="en-US" dirty="0" smtClean="0"/>
              <a:t>A more flexible framework in which to build coaches.</a:t>
            </a:r>
          </a:p>
          <a:p>
            <a:pPr lvl="2"/>
            <a:r>
              <a:rPr lang="en-US" dirty="0" smtClean="0"/>
              <a:t>Remove some of the technological limitations of the previous version.</a:t>
            </a:r>
          </a:p>
          <a:p>
            <a:pPr lvl="1"/>
            <a:r>
              <a:rPr lang="en-US" dirty="0" smtClean="0"/>
              <a:t>We used instructor and student feedback to improve the design and structure of the coaches.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Motivation from Student Responses</a:t>
            </a:r>
            <a:endParaRPr lang="en-US" dirty="0"/>
          </a:p>
        </p:txBody>
      </p:sp>
      <p:sp>
        <p:nvSpPr>
          <p:cNvPr id="3" name="Content Placeholder 2"/>
          <p:cNvSpPr>
            <a:spLocks noGrp="1"/>
          </p:cNvSpPr>
          <p:nvPr>
            <p:ph idx="1"/>
          </p:nvPr>
        </p:nvSpPr>
        <p:spPr>
          <a:xfrm>
            <a:off x="152400" y="685800"/>
            <a:ext cx="8763000" cy="4876800"/>
          </a:xfrm>
        </p:spPr>
        <p:txBody>
          <a:bodyPr/>
          <a:lstStyle/>
          <a:p>
            <a:r>
              <a:rPr lang="en-US" dirty="0"/>
              <a:t>Selected data from survey, End-term Spring 2013</a:t>
            </a:r>
          </a:p>
          <a:p>
            <a:pPr lvl="1"/>
            <a:r>
              <a:rPr lang="en-US" dirty="0"/>
              <a:t>The computer coaches did not help improve my problem solving in this class.  (135 responses)</a:t>
            </a:r>
          </a:p>
          <a:p>
            <a:pPr lvl="1"/>
            <a:endParaRPr lang="en-US" dirty="0" smtClean="0"/>
          </a:p>
          <a:p>
            <a:pPr lvl="1"/>
            <a:endParaRPr lang="en-US" dirty="0"/>
          </a:p>
          <a:p>
            <a:endParaRPr lang="en-US" dirty="0" smtClean="0"/>
          </a:p>
          <a:p>
            <a:endParaRPr lang="en-US" dirty="0" smtClean="0"/>
          </a:p>
          <a:p>
            <a:r>
              <a:rPr lang="en-US" dirty="0" smtClean="0"/>
              <a:t>Selected data from survey, Midterm Spring 2013</a:t>
            </a:r>
          </a:p>
          <a:p>
            <a:pPr lvl="1"/>
            <a:r>
              <a:rPr lang="en-US" dirty="0" smtClean="0"/>
              <a:t>Free response: </a:t>
            </a:r>
            <a:r>
              <a:rPr lang="en-US" dirty="0">
                <a:solidFill>
                  <a:srgbClr val="141413"/>
                </a:solidFill>
                <a:cs typeface="Arial"/>
              </a:rPr>
              <a:t>What do you like least about the computer coaches</a:t>
            </a:r>
            <a:r>
              <a:rPr lang="en-US" dirty="0" smtClean="0">
                <a:solidFill>
                  <a:srgbClr val="141413"/>
                </a:solidFill>
                <a:cs typeface="Arial"/>
              </a:rPr>
              <a:t>?</a:t>
            </a:r>
            <a:endParaRPr lang="en-US" dirty="0" smtClean="0"/>
          </a:p>
          <a:p>
            <a:pPr lvl="2"/>
            <a:r>
              <a:rPr lang="en-US" dirty="0" smtClean="0"/>
              <a:t>“Too repetitive” or “too long”: 49% of the 183 responses</a:t>
            </a:r>
          </a:p>
          <a:p>
            <a:pPr lvl="3"/>
            <a:r>
              <a:rPr lang="en-US" dirty="0" smtClean="0"/>
              <a:t>30 minutes</a:t>
            </a:r>
          </a:p>
          <a:p>
            <a:pPr lvl="1"/>
            <a:r>
              <a:rPr lang="en-US" dirty="0" smtClean="0"/>
              <a:t>Free response: </a:t>
            </a:r>
            <a:r>
              <a:rPr lang="en-US" dirty="0" smtClean="0">
                <a:solidFill>
                  <a:srgbClr val="141413"/>
                </a:solidFill>
                <a:cs typeface="Arial"/>
              </a:rPr>
              <a:t>What </a:t>
            </a:r>
            <a:r>
              <a:rPr lang="en-US" dirty="0">
                <a:solidFill>
                  <a:srgbClr val="141413"/>
                </a:solidFill>
                <a:cs typeface="Arial"/>
              </a:rPr>
              <a:t>do you like most about the computer coaches</a:t>
            </a:r>
            <a:r>
              <a:rPr lang="en-US" dirty="0" smtClean="0">
                <a:solidFill>
                  <a:srgbClr val="141413"/>
                </a:solidFill>
                <a:cs typeface="Arial"/>
              </a:rPr>
              <a:t>?</a:t>
            </a:r>
            <a:endParaRPr lang="en-US" dirty="0">
              <a:solidFill>
                <a:srgbClr val="141413"/>
              </a:solidFill>
              <a:cs typeface="Arial"/>
            </a:endParaRPr>
          </a:p>
          <a:p>
            <a:pPr lvl="2"/>
            <a:r>
              <a:rPr lang="en-US" dirty="0" smtClean="0"/>
              <a:t>“Step by step” or “Guide beginning to end”: 23% of the responses.</a:t>
            </a:r>
          </a:p>
          <a:p>
            <a:pPr lvl="3"/>
            <a:r>
              <a:rPr lang="en-US" dirty="0" smtClean="0"/>
              <a:t>Both free response categories were the most frequent.</a:t>
            </a:r>
          </a:p>
          <a:p>
            <a:pPr lvl="3"/>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0260751"/>
              </p:ext>
            </p:extLst>
          </p:nvPr>
        </p:nvGraphicFramePr>
        <p:xfrm>
          <a:off x="4267200" y="1600200"/>
          <a:ext cx="4191000" cy="1745673"/>
        </p:xfrm>
        <a:graphic>
          <a:graphicData uri="http://schemas.openxmlformats.org/drawingml/2006/table">
            <a:tbl>
              <a:tblPr firstRow="1" bandRow="1">
                <a:tableStyleId>{D7AC3CCA-C797-4891-BE02-D94E43425B78}</a:tableStyleId>
              </a:tblPr>
              <a:tblGrid>
                <a:gridCol w="914400"/>
                <a:gridCol w="1143000"/>
                <a:gridCol w="990600"/>
                <a:gridCol w="1143000"/>
              </a:tblGrid>
              <a:tr h="409488">
                <a:tc>
                  <a:txBody>
                    <a:bodyPr/>
                    <a:lstStyle/>
                    <a:p>
                      <a:endParaRPr lang="en-US" dirty="0"/>
                    </a:p>
                  </a:txBody>
                  <a:tcPr/>
                </a:tc>
                <a:tc>
                  <a:txBody>
                    <a:bodyPr/>
                    <a:lstStyle/>
                    <a:p>
                      <a:r>
                        <a:rPr lang="en-US" dirty="0" smtClean="0"/>
                        <a:t>Not</a:t>
                      </a:r>
                      <a:r>
                        <a:rPr lang="en-US" baseline="0" dirty="0" smtClean="0"/>
                        <a:t> Improve</a:t>
                      </a:r>
                      <a:endParaRPr lang="en-US" dirty="0"/>
                    </a:p>
                  </a:txBody>
                  <a:tcPr/>
                </a:tc>
                <a:tc>
                  <a:txBody>
                    <a:bodyPr/>
                    <a:lstStyle/>
                    <a:p>
                      <a:r>
                        <a:rPr lang="en-US" dirty="0" smtClean="0"/>
                        <a:t>Neither</a:t>
                      </a:r>
                      <a:endParaRPr lang="en-US" dirty="0"/>
                    </a:p>
                  </a:txBody>
                  <a:tcPr/>
                </a:tc>
                <a:tc>
                  <a:txBody>
                    <a:bodyPr/>
                    <a:lstStyle/>
                    <a:p>
                      <a:r>
                        <a:rPr lang="en-US" dirty="0" smtClean="0"/>
                        <a:t>Improve</a:t>
                      </a:r>
                      <a:endParaRPr lang="en-US" dirty="0"/>
                    </a:p>
                  </a:txBody>
                  <a:tcPr/>
                </a:tc>
              </a:tr>
              <a:tr h="368531">
                <a:tc>
                  <a:txBody>
                    <a:bodyPr/>
                    <a:lstStyle/>
                    <a:p>
                      <a:r>
                        <a:rPr lang="en-US" dirty="0" smtClean="0"/>
                        <a:t>H (65)</a:t>
                      </a:r>
                      <a:endParaRPr lang="en-US" dirty="0"/>
                    </a:p>
                  </a:txBody>
                  <a:tcPr/>
                </a:tc>
                <a:tc>
                  <a:txBody>
                    <a:bodyPr/>
                    <a:lstStyle/>
                    <a:p>
                      <a:pPr algn="r" fontAlgn="b"/>
                      <a:r>
                        <a:rPr lang="en-US" sz="2000" b="0" i="0" u="none" strike="noStrike">
                          <a:solidFill>
                            <a:srgbClr val="000000"/>
                          </a:solidFill>
                          <a:latin typeface="Calibri"/>
                        </a:rPr>
                        <a:t>21%</a:t>
                      </a:r>
                    </a:p>
                  </a:txBody>
                  <a:tcPr marL="12700" marR="12700" marT="12700" marB="0" anchor="b"/>
                </a:tc>
                <a:tc>
                  <a:txBody>
                    <a:bodyPr/>
                    <a:lstStyle/>
                    <a:p>
                      <a:pPr algn="r" fontAlgn="b"/>
                      <a:r>
                        <a:rPr lang="en-US" sz="2000" b="0" i="0" u="none" strike="noStrike" dirty="0">
                          <a:solidFill>
                            <a:srgbClr val="000000"/>
                          </a:solidFill>
                          <a:latin typeface="Calibri"/>
                        </a:rPr>
                        <a:t>12%</a:t>
                      </a:r>
                    </a:p>
                  </a:txBody>
                  <a:tcPr marL="12700" marR="12700" marT="12700" marB="0" anchor="b"/>
                </a:tc>
                <a:tc>
                  <a:txBody>
                    <a:bodyPr/>
                    <a:lstStyle/>
                    <a:p>
                      <a:pPr algn="r" fontAlgn="b"/>
                      <a:r>
                        <a:rPr lang="en-US" sz="2000" b="0" i="0" u="none" strike="noStrike">
                          <a:solidFill>
                            <a:srgbClr val="000000"/>
                          </a:solidFill>
                          <a:latin typeface="Calibri"/>
                        </a:rPr>
                        <a:t>67%</a:t>
                      </a:r>
                    </a:p>
                  </a:txBody>
                  <a:tcPr marL="12700" marR="12700" marT="12700" marB="0" anchor="b"/>
                </a:tc>
              </a:tr>
              <a:tr h="368531">
                <a:tc>
                  <a:txBody>
                    <a:bodyPr/>
                    <a:lstStyle/>
                    <a:p>
                      <a:r>
                        <a:rPr lang="en-US" dirty="0" smtClean="0"/>
                        <a:t>M (27)</a:t>
                      </a:r>
                      <a:endParaRPr lang="en-US" dirty="0"/>
                    </a:p>
                  </a:txBody>
                  <a:tcPr/>
                </a:tc>
                <a:tc>
                  <a:txBody>
                    <a:bodyPr/>
                    <a:lstStyle/>
                    <a:p>
                      <a:pPr algn="r" fontAlgn="b"/>
                      <a:r>
                        <a:rPr lang="en-US" sz="2000" b="0" i="0" u="none" strike="noStrike">
                          <a:solidFill>
                            <a:srgbClr val="000000"/>
                          </a:solidFill>
                          <a:latin typeface="Calibri"/>
                        </a:rPr>
                        <a:t>11%</a:t>
                      </a:r>
                    </a:p>
                  </a:txBody>
                  <a:tcPr marL="12700" marR="12700" marT="12700" marB="0" anchor="b"/>
                </a:tc>
                <a:tc>
                  <a:txBody>
                    <a:bodyPr/>
                    <a:lstStyle/>
                    <a:p>
                      <a:pPr algn="r" fontAlgn="b"/>
                      <a:r>
                        <a:rPr lang="en-US" sz="2000" b="0" i="0" u="none" strike="noStrike">
                          <a:solidFill>
                            <a:srgbClr val="000000"/>
                          </a:solidFill>
                          <a:latin typeface="Calibri"/>
                        </a:rPr>
                        <a:t>15%</a:t>
                      </a:r>
                    </a:p>
                  </a:txBody>
                  <a:tcPr marL="12700" marR="12700" marT="12700" marB="0" anchor="b"/>
                </a:tc>
                <a:tc>
                  <a:txBody>
                    <a:bodyPr/>
                    <a:lstStyle/>
                    <a:p>
                      <a:pPr algn="r" fontAlgn="b"/>
                      <a:r>
                        <a:rPr lang="en-US" sz="2000" b="0" i="0" u="none" strike="noStrike">
                          <a:solidFill>
                            <a:srgbClr val="000000"/>
                          </a:solidFill>
                          <a:latin typeface="Calibri"/>
                        </a:rPr>
                        <a:t>74%</a:t>
                      </a:r>
                    </a:p>
                  </a:txBody>
                  <a:tcPr marL="12700" marR="12700" marT="12700" marB="0" anchor="b"/>
                </a:tc>
              </a:tr>
              <a:tr h="368531">
                <a:tc>
                  <a:txBody>
                    <a:bodyPr/>
                    <a:lstStyle/>
                    <a:p>
                      <a:r>
                        <a:rPr lang="en-US" dirty="0" smtClean="0"/>
                        <a:t>L (43)</a:t>
                      </a:r>
                      <a:endParaRPr lang="en-US" dirty="0"/>
                    </a:p>
                  </a:txBody>
                  <a:tcPr/>
                </a:tc>
                <a:tc>
                  <a:txBody>
                    <a:bodyPr/>
                    <a:lstStyle/>
                    <a:p>
                      <a:pPr algn="r" fontAlgn="b"/>
                      <a:r>
                        <a:rPr lang="en-US" sz="2000" b="0" i="0" u="none" strike="noStrike">
                          <a:solidFill>
                            <a:srgbClr val="000000"/>
                          </a:solidFill>
                          <a:latin typeface="Calibri"/>
                        </a:rPr>
                        <a:t>34%</a:t>
                      </a:r>
                    </a:p>
                  </a:txBody>
                  <a:tcPr marL="12700" marR="12700" marT="12700" marB="0" anchor="b"/>
                </a:tc>
                <a:tc>
                  <a:txBody>
                    <a:bodyPr/>
                    <a:lstStyle/>
                    <a:p>
                      <a:pPr algn="r" fontAlgn="b"/>
                      <a:r>
                        <a:rPr lang="en-US" sz="2000" b="0" i="0" u="none" strike="noStrike">
                          <a:solidFill>
                            <a:srgbClr val="000000"/>
                          </a:solidFill>
                          <a:latin typeface="Calibri"/>
                        </a:rPr>
                        <a:t>24%</a:t>
                      </a:r>
                    </a:p>
                  </a:txBody>
                  <a:tcPr marL="12700" marR="12700" marT="12700" marB="0" anchor="b"/>
                </a:tc>
                <a:tc>
                  <a:txBody>
                    <a:bodyPr/>
                    <a:lstStyle/>
                    <a:p>
                      <a:pPr algn="r" fontAlgn="b"/>
                      <a:r>
                        <a:rPr lang="en-US" sz="2000" b="0" i="0" u="none" strike="noStrike" dirty="0">
                          <a:solidFill>
                            <a:srgbClr val="000000"/>
                          </a:solidFill>
                          <a:latin typeface="Calibri"/>
                        </a:rPr>
                        <a:t>41%</a:t>
                      </a:r>
                    </a:p>
                  </a:txBody>
                  <a:tcPr marL="12700" marR="12700" marT="12700" marB="0" anchor="b"/>
                </a:tc>
              </a:tr>
            </a:tbl>
          </a:graphicData>
        </a:graphic>
      </p:graphicFrame>
      <p:sp>
        <p:nvSpPr>
          <p:cNvPr id="6" name="TextBox 5"/>
          <p:cNvSpPr txBox="1"/>
          <p:nvPr/>
        </p:nvSpPr>
        <p:spPr>
          <a:xfrm>
            <a:off x="228600" y="1981200"/>
            <a:ext cx="3796232" cy="1200329"/>
          </a:xfrm>
          <a:prstGeom prst="rect">
            <a:avLst/>
          </a:prstGeom>
          <a:noFill/>
        </p:spPr>
        <p:txBody>
          <a:bodyPr wrap="none" rtlCol="0">
            <a:spAutoFit/>
          </a:bodyPr>
          <a:lstStyle/>
          <a:p>
            <a:r>
              <a:rPr lang="en-US" dirty="0" smtClean="0"/>
              <a:t>H: Heavy User (80-100%)</a:t>
            </a:r>
          </a:p>
          <a:p>
            <a:r>
              <a:rPr lang="en-US" dirty="0" smtClean="0"/>
              <a:t>M: Medium User (40-60%)</a:t>
            </a:r>
          </a:p>
          <a:p>
            <a:r>
              <a:rPr lang="en-US" dirty="0" smtClean="0"/>
              <a:t>L: Light user (0-20%)</a:t>
            </a:r>
            <a:endParaRPr lang="en-US" dirty="0"/>
          </a:p>
        </p:txBody>
      </p:sp>
    </p:spTree>
    <p:extLst>
      <p:ext uri="{BB962C8B-B14F-4D97-AF65-F5344CB8AC3E}">
        <p14:creationId xmlns:p14="http://schemas.microsoft.com/office/powerpoint/2010/main" val="180991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0000"/>
                </a:solidFill>
              </a:rPr>
              <a:t>Developing version 2</a:t>
            </a:r>
            <a:endParaRPr lang="en-US" dirty="0">
              <a:solidFill>
                <a:srgbClr val="800000"/>
              </a:solidFill>
            </a:endParaRPr>
          </a:p>
        </p:txBody>
      </p:sp>
      <p:sp>
        <p:nvSpPr>
          <p:cNvPr id="7" name="Content Placeholder 2"/>
          <p:cNvSpPr txBox="1">
            <a:spLocks/>
          </p:cNvSpPr>
          <p:nvPr/>
        </p:nvSpPr>
        <p:spPr>
          <a:xfrm>
            <a:off x="609600" y="1143000"/>
            <a:ext cx="7507870" cy="2093181"/>
          </a:xfrm>
          <a:prstGeom prst="rect">
            <a:avLst/>
          </a:prstGeom>
        </p:spPr>
        <p:txBody>
          <a:bodyPr vert="horz" lIns="91440" tIns="45720" rIns="91440" bIns="45720" rtlCol="0">
            <a:normAutofit fontScale="92500"/>
          </a:bodyPr>
          <a:lstStyle/>
          <a:p>
            <a:pPr marL="342900" indent="-342900">
              <a:spcBef>
                <a:spcPct val="20000"/>
              </a:spcBef>
              <a:buFont typeface="Arial"/>
              <a:buChar char="•"/>
              <a:defRPr/>
            </a:pPr>
            <a:r>
              <a:rPr lang="en-US" sz="3027" dirty="0" smtClean="0"/>
              <a:t>Better address the needs of the </a:t>
            </a:r>
            <a:r>
              <a:rPr lang="en-US" sz="3027" dirty="0" smtClean="0"/>
              <a:t>Heavy and Medium user population (Qing’s Talk)</a:t>
            </a:r>
            <a:endParaRPr lang="en-US" sz="3027" dirty="0" smtClean="0"/>
          </a:p>
          <a:p>
            <a:pPr marL="800100" lvl="1" indent="-342900">
              <a:spcBef>
                <a:spcPct val="20000"/>
              </a:spcBef>
              <a:buFont typeface="Arial"/>
              <a:buChar char="•"/>
              <a:defRPr/>
            </a:pPr>
            <a:r>
              <a:rPr lang="en-US" sz="2595" dirty="0" smtClean="0"/>
              <a:t>H: encourage bypassing detailed coaching</a:t>
            </a:r>
          </a:p>
          <a:p>
            <a:pPr marL="800100" lvl="1" indent="-342900">
              <a:spcBef>
                <a:spcPct val="20000"/>
              </a:spcBef>
              <a:buFont typeface="Arial"/>
              <a:buChar char="•"/>
              <a:defRPr/>
            </a:pPr>
            <a:r>
              <a:rPr lang="en-US" sz="2595" dirty="0" smtClean="0"/>
              <a:t>M: adjust decision grain sizes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3232301399"/>
              </p:ext>
            </p:extLst>
          </p:nvPr>
        </p:nvGraphicFramePr>
        <p:xfrm>
          <a:off x="1588585" y="3124200"/>
          <a:ext cx="5549900" cy="2771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72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Flexibility</a:t>
            </a:r>
            <a:endParaRPr lang="en-US" dirty="0"/>
          </a:p>
        </p:txBody>
      </p:sp>
      <p:sp>
        <p:nvSpPr>
          <p:cNvPr id="3" name="Content Placeholder 2"/>
          <p:cNvSpPr>
            <a:spLocks noGrp="1"/>
          </p:cNvSpPr>
          <p:nvPr>
            <p:ph idx="1"/>
          </p:nvPr>
        </p:nvSpPr>
        <p:spPr>
          <a:xfrm>
            <a:off x="685800" y="838200"/>
            <a:ext cx="7772400" cy="4953000"/>
          </a:xfrm>
        </p:spPr>
        <p:txBody>
          <a:bodyPr/>
          <a:lstStyle/>
          <a:p>
            <a:r>
              <a:rPr lang="en-US" dirty="0" smtClean="0"/>
              <a:t>Transparent student dictated solution paths.</a:t>
            </a:r>
          </a:p>
          <a:p>
            <a:pPr lvl="1"/>
            <a:r>
              <a:rPr lang="en-US" dirty="0" smtClean="0"/>
              <a:t>Students are free to finish any part of the “unlocked” coach at any point.</a:t>
            </a:r>
          </a:p>
          <a:p>
            <a:pPr lvl="2"/>
            <a:r>
              <a:rPr lang="en-US" dirty="0" smtClean="0"/>
              <a:t>More “human-like” coaching; </a:t>
            </a:r>
          </a:p>
          <a:p>
            <a:pPr lvl="2"/>
            <a:r>
              <a:rPr lang="en-US" dirty="0" smtClean="0"/>
              <a:t>This is accomplished due to a shift towards object-oriented programming</a:t>
            </a:r>
          </a:p>
          <a:p>
            <a:pPr marL="914400" lvl="2" indent="0">
              <a:buNone/>
            </a:pPr>
            <a:endParaRPr lang="en-US" dirty="0" smtClean="0"/>
          </a:p>
          <a:p>
            <a:r>
              <a:rPr lang="en-US" dirty="0" smtClean="0"/>
              <a:t>Student adjusted grain size</a:t>
            </a:r>
          </a:p>
          <a:p>
            <a:pPr lvl="1"/>
            <a:r>
              <a:rPr lang="en-US" dirty="0" smtClean="0"/>
              <a:t>Previous version either forced students into completing steps they may not need or did not give full detailed guide even if they desired.</a:t>
            </a:r>
          </a:p>
          <a:p>
            <a:pPr lvl="1"/>
            <a:r>
              <a:rPr lang="en-US" dirty="0" smtClean="0"/>
              <a:t>Areas of the coaches are streamlined to reduce repetition</a:t>
            </a:r>
          </a:p>
          <a:p>
            <a:pPr lvl="2"/>
            <a:r>
              <a:rPr lang="en-US" dirty="0" smtClean="0"/>
              <a:t>More detail can be accessed if desired to retain the “step-by-step” nature of the coaches.</a:t>
            </a:r>
          </a:p>
        </p:txBody>
      </p:sp>
    </p:spTree>
    <p:extLst>
      <p:ext uri="{BB962C8B-B14F-4D97-AF65-F5344CB8AC3E}">
        <p14:creationId xmlns:p14="http://schemas.microsoft.com/office/powerpoint/2010/main" val="372315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Grain-size with Quantity Module</a:t>
            </a:r>
            <a:endParaRPr lang="en-US" dirty="0"/>
          </a:p>
        </p:txBody>
      </p:sp>
      <p:sp>
        <p:nvSpPr>
          <p:cNvPr id="3" name="Content Placeholder 2"/>
          <p:cNvSpPr>
            <a:spLocks noGrp="1"/>
          </p:cNvSpPr>
          <p:nvPr>
            <p:ph idx="1"/>
          </p:nvPr>
        </p:nvSpPr>
        <p:spPr>
          <a:xfrm>
            <a:off x="417003" y="770013"/>
            <a:ext cx="8231705" cy="1291308"/>
          </a:xfrm>
        </p:spPr>
        <p:txBody>
          <a:bodyPr/>
          <a:lstStyle/>
          <a:p>
            <a:r>
              <a:rPr lang="en-US" sz="1800" dirty="0" smtClean="0"/>
              <a:t>The quantity module is a small example of this “grain size”.</a:t>
            </a:r>
          </a:p>
          <a:p>
            <a:pPr lvl="1"/>
            <a:r>
              <a:rPr lang="en-US" sz="1800" dirty="0" smtClean="0"/>
              <a:t>Students choose which ones to define.  Only minimal set required.</a:t>
            </a:r>
          </a:p>
          <a:p>
            <a:pPr lvl="2"/>
            <a:r>
              <a:rPr lang="en-US" sz="1800" dirty="0" smtClean="0"/>
              <a:t>More quantities (specifically those associated with other solution paths) can be defined depending on what students want to define.</a:t>
            </a:r>
            <a:endParaRPr lang="en-US" sz="1800" dirty="0"/>
          </a:p>
        </p:txBody>
      </p:sp>
      <p:grpSp>
        <p:nvGrpSpPr>
          <p:cNvPr id="5" name="Group 4"/>
          <p:cNvGrpSpPr/>
          <p:nvPr/>
        </p:nvGrpSpPr>
        <p:grpSpPr>
          <a:xfrm>
            <a:off x="26195" y="2316551"/>
            <a:ext cx="9149542" cy="4181461"/>
            <a:chOff x="26195" y="2316551"/>
            <a:chExt cx="9149542" cy="418146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7" y="2316551"/>
              <a:ext cx="9144000" cy="4181461"/>
            </a:xfrm>
            <a:prstGeom prst="rect">
              <a:avLst/>
            </a:prstGeom>
          </p:spPr>
        </p:pic>
        <p:grpSp>
          <p:nvGrpSpPr>
            <p:cNvPr id="44" name="Group 43"/>
            <p:cNvGrpSpPr/>
            <p:nvPr/>
          </p:nvGrpSpPr>
          <p:grpSpPr>
            <a:xfrm>
              <a:off x="26195" y="2366019"/>
              <a:ext cx="9149541" cy="4131993"/>
              <a:chOff x="25804334" y="36942302"/>
              <a:chExt cx="12790044" cy="5776067"/>
            </a:xfrm>
          </p:grpSpPr>
          <p:sp>
            <p:nvSpPr>
              <p:cNvPr id="45" name="Rounded Rectangle 44"/>
              <p:cNvSpPr/>
              <p:nvPr/>
            </p:nvSpPr>
            <p:spPr>
              <a:xfrm>
                <a:off x="25804334" y="37029602"/>
                <a:ext cx="2729133" cy="1945102"/>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25812081" y="37068870"/>
                <a:ext cx="3008917" cy="1866567"/>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Quantity categories are defined by instructor</a:t>
                </a:r>
                <a:r>
                  <a:rPr lang="en-US" sz="1600" dirty="0">
                    <a:solidFill>
                      <a:srgbClr val="FFFF00"/>
                    </a:solidFill>
                    <a:latin typeface="Arial"/>
                    <a:cs typeface="Arial"/>
                  </a:rPr>
                  <a:t> </a:t>
                </a:r>
                <a:r>
                  <a:rPr lang="en-US" sz="1600" dirty="0" smtClean="0">
                    <a:solidFill>
                      <a:srgbClr val="FFFF00"/>
                    </a:solidFill>
                    <a:latin typeface="Arial"/>
                    <a:cs typeface="Arial"/>
                  </a:rPr>
                  <a:t>which include a list of required responses.</a:t>
                </a:r>
                <a:endParaRPr lang="en-US" sz="1600" dirty="0" smtClean="0">
                  <a:solidFill>
                    <a:srgbClr val="FFC000"/>
                  </a:solidFill>
                  <a:latin typeface="Arial"/>
                  <a:cs typeface="Arial"/>
                </a:endParaRPr>
              </a:p>
            </p:txBody>
          </p:sp>
          <p:cxnSp>
            <p:nvCxnSpPr>
              <p:cNvPr id="47" name="Straight Arrow Connector 46"/>
              <p:cNvCxnSpPr/>
              <p:nvPr/>
            </p:nvCxnSpPr>
            <p:spPr>
              <a:xfrm flipV="1">
                <a:off x="28414236" y="37682595"/>
                <a:ext cx="868612" cy="319559"/>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28848542" y="41506201"/>
                <a:ext cx="3921487" cy="1212165"/>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8848542" y="41540182"/>
                <a:ext cx="4241045" cy="1178187"/>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Students choose which quantities to define with these minimal responses.</a:t>
                </a:r>
                <a:endParaRPr lang="en-US" sz="1600" dirty="0" smtClean="0">
                  <a:solidFill>
                    <a:srgbClr val="FFC000"/>
                  </a:solidFill>
                  <a:latin typeface="Arial"/>
                  <a:cs typeface="Arial"/>
                </a:endParaRPr>
              </a:p>
            </p:txBody>
          </p:sp>
          <p:cxnSp>
            <p:nvCxnSpPr>
              <p:cNvPr id="50" name="Straight Arrow Connector 49"/>
              <p:cNvCxnSpPr/>
              <p:nvPr/>
            </p:nvCxnSpPr>
            <p:spPr>
              <a:xfrm flipV="1">
                <a:off x="32371904" y="40558614"/>
                <a:ext cx="0" cy="1126300"/>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33994650" y="36942302"/>
                <a:ext cx="4317144" cy="1136690"/>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33894556" y="36943666"/>
                <a:ext cx="4699822" cy="1212165"/>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Quantities required to solve the problem must be defined.  Other quantities can also be defined.</a:t>
                </a:r>
                <a:endParaRPr lang="en-US" sz="1600" dirty="0" smtClean="0">
                  <a:solidFill>
                    <a:srgbClr val="FFC000"/>
                  </a:solidFill>
                  <a:latin typeface="Arial"/>
                  <a:cs typeface="Arial"/>
                </a:endParaRPr>
              </a:p>
            </p:txBody>
          </p:sp>
          <p:cxnSp>
            <p:nvCxnSpPr>
              <p:cNvPr id="53" name="Straight Arrow Connector 52"/>
              <p:cNvCxnSpPr/>
              <p:nvPr/>
            </p:nvCxnSpPr>
            <p:spPr>
              <a:xfrm flipH="1">
                <a:off x="36455827" y="38155832"/>
                <a:ext cx="233881" cy="1976703"/>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bwMode="auto">
          <a:xfrm>
            <a:off x="2362200" y="2344170"/>
            <a:ext cx="304800" cy="224781"/>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95378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 Flexibility</a:t>
            </a:r>
            <a:endParaRPr lang="en-US" dirty="0"/>
          </a:p>
        </p:txBody>
      </p:sp>
      <p:sp>
        <p:nvSpPr>
          <p:cNvPr id="3" name="Content Placeholder 2"/>
          <p:cNvSpPr>
            <a:spLocks noGrp="1"/>
          </p:cNvSpPr>
          <p:nvPr>
            <p:ph idx="1"/>
          </p:nvPr>
        </p:nvSpPr>
        <p:spPr>
          <a:xfrm>
            <a:off x="732687" y="838199"/>
            <a:ext cx="7674826" cy="1629917"/>
          </a:xfrm>
        </p:spPr>
        <p:txBody>
          <a:bodyPr/>
          <a:lstStyle/>
          <a:p>
            <a:r>
              <a:rPr lang="en-US" sz="1800" dirty="0" smtClean="0"/>
              <a:t>The individual elements of the coach are easier to edit.  </a:t>
            </a:r>
            <a:endParaRPr lang="en-US" sz="1400" dirty="0" smtClean="0"/>
          </a:p>
          <a:p>
            <a:pPr lvl="1"/>
            <a:r>
              <a:rPr lang="en-US" sz="1800" dirty="0" smtClean="0"/>
              <a:t>No flash programming needed.  Everything is edited in a graphical interface.</a:t>
            </a:r>
          </a:p>
          <a:p>
            <a:pPr lvl="1"/>
            <a:r>
              <a:rPr lang="en-US" sz="1800" dirty="0" smtClean="0"/>
              <a:t>Instructors can choose to add or remove forces, add objects, change colors, shapes, etc. to their diagrams based on their own structure.</a:t>
            </a:r>
          </a:p>
        </p:txBody>
      </p:sp>
      <p:grpSp>
        <p:nvGrpSpPr>
          <p:cNvPr id="5" name="Group 4"/>
          <p:cNvGrpSpPr/>
          <p:nvPr/>
        </p:nvGrpSpPr>
        <p:grpSpPr>
          <a:xfrm>
            <a:off x="0" y="2894260"/>
            <a:ext cx="9144000" cy="3949616"/>
            <a:chOff x="0" y="2894260"/>
            <a:chExt cx="9144000" cy="394961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4260"/>
              <a:ext cx="9144000" cy="3949616"/>
            </a:xfrm>
            <a:prstGeom prst="rect">
              <a:avLst/>
            </a:prstGeom>
          </p:spPr>
        </p:pic>
        <p:grpSp>
          <p:nvGrpSpPr>
            <p:cNvPr id="23" name="Group 22"/>
            <p:cNvGrpSpPr/>
            <p:nvPr/>
          </p:nvGrpSpPr>
          <p:grpSpPr>
            <a:xfrm>
              <a:off x="17929" y="2894260"/>
              <a:ext cx="8248372" cy="3935355"/>
              <a:chOff x="12643808" y="23024604"/>
              <a:chExt cx="11447078" cy="5461481"/>
            </a:xfrm>
          </p:grpSpPr>
          <p:grpSp>
            <p:nvGrpSpPr>
              <p:cNvPr id="24" name="Group 23"/>
              <p:cNvGrpSpPr/>
              <p:nvPr/>
            </p:nvGrpSpPr>
            <p:grpSpPr>
              <a:xfrm>
                <a:off x="20809306" y="25582066"/>
                <a:ext cx="3281580" cy="2904019"/>
                <a:chOff x="4120296" y="17259922"/>
                <a:chExt cx="3281580" cy="2904019"/>
              </a:xfrm>
            </p:grpSpPr>
            <p:sp>
              <p:nvSpPr>
                <p:cNvPr id="37" name="Rounded Rectangle 36"/>
                <p:cNvSpPr/>
                <p:nvPr/>
              </p:nvSpPr>
              <p:spPr>
                <a:xfrm>
                  <a:off x="4120296" y="18852951"/>
                  <a:ext cx="3281578" cy="1259622"/>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120297" y="18951776"/>
                  <a:ext cx="3281579" cy="1212165"/>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Instructors edit pictures and diagrams within the GUI.</a:t>
                  </a:r>
                  <a:endParaRPr lang="en-US" sz="1600" dirty="0" smtClean="0">
                    <a:solidFill>
                      <a:srgbClr val="FFC000"/>
                    </a:solidFill>
                    <a:latin typeface="Arial"/>
                    <a:cs typeface="Arial"/>
                  </a:endParaRPr>
                </a:p>
              </p:txBody>
            </p:sp>
            <p:cxnSp>
              <p:nvCxnSpPr>
                <p:cNvPr id="39" name="Straight Arrow Connector 38"/>
                <p:cNvCxnSpPr>
                  <a:stCxn id="37" idx="0"/>
                </p:cNvCxnSpPr>
                <p:nvPr/>
              </p:nvCxnSpPr>
              <p:spPr>
                <a:xfrm flipV="1">
                  <a:off x="5761084" y="17259922"/>
                  <a:ext cx="3" cy="1593029"/>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13856071" y="25352970"/>
                <a:ext cx="3944617" cy="2878706"/>
                <a:chOff x="1450610" y="19313100"/>
                <a:chExt cx="3944617" cy="2878706"/>
              </a:xfrm>
            </p:grpSpPr>
            <p:sp>
              <p:nvSpPr>
                <p:cNvPr id="34" name="Rounded Rectangle 33"/>
                <p:cNvSpPr/>
                <p:nvPr/>
              </p:nvSpPr>
              <p:spPr>
                <a:xfrm>
                  <a:off x="1450610" y="20263960"/>
                  <a:ext cx="2918878" cy="1892233"/>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546163" y="20338711"/>
                  <a:ext cx="3081131" cy="1853095"/>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Diagrams are constructed by dragging elements from the picture into the diagram box.</a:t>
                  </a:r>
                  <a:endParaRPr lang="en-US" sz="1600" dirty="0" smtClean="0">
                    <a:solidFill>
                      <a:srgbClr val="FFC000"/>
                    </a:solidFill>
                    <a:latin typeface="Arial"/>
                    <a:cs typeface="Arial"/>
                  </a:endParaRPr>
                </a:p>
              </p:txBody>
            </p:sp>
            <p:cxnSp>
              <p:nvCxnSpPr>
                <p:cNvPr id="36" name="Straight Arrow Connector 35"/>
                <p:cNvCxnSpPr/>
                <p:nvPr/>
              </p:nvCxnSpPr>
              <p:spPr>
                <a:xfrm flipV="1">
                  <a:off x="4231974" y="19313100"/>
                  <a:ext cx="1163253" cy="1025612"/>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2643808" y="23024604"/>
                <a:ext cx="3001303" cy="1511385"/>
                <a:chOff x="639250" y="20000749"/>
                <a:chExt cx="3001303" cy="1511385"/>
              </a:xfrm>
            </p:grpSpPr>
            <p:sp>
              <p:nvSpPr>
                <p:cNvPr id="31" name="Rounded Rectangle 30"/>
                <p:cNvSpPr/>
                <p:nvPr/>
              </p:nvSpPr>
              <p:spPr>
                <a:xfrm>
                  <a:off x="676573" y="20000749"/>
                  <a:ext cx="2811058" cy="1511384"/>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39250" y="20000749"/>
                  <a:ext cx="3001303" cy="1511385"/>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Picture elements are added to the database through the interface menus.</a:t>
                  </a:r>
                  <a:endParaRPr lang="en-US" sz="1600" dirty="0" smtClean="0">
                    <a:solidFill>
                      <a:srgbClr val="FFC000"/>
                    </a:solidFill>
                    <a:latin typeface="Arial"/>
                    <a:cs typeface="Arial"/>
                  </a:endParaRPr>
                </a:p>
              </p:txBody>
            </p:sp>
          </p:grpSp>
        </p:grpSp>
      </p:grpSp>
      <p:sp>
        <p:nvSpPr>
          <p:cNvPr id="9" name="Rectangle 8"/>
          <p:cNvSpPr/>
          <p:nvPr/>
        </p:nvSpPr>
        <p:spPr bwMode="auto">
          <a:xfrm>
            <a:off x="5562601" y="3009900"/>
            <a:ext cx="762000" cy="762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93904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Problem Solving Philosophy</a:t>
            </a:r>
            <a:endParaRPr lang="en-US" dirty="0"/>
          </a:p>
        </p:txBody>
      </p:sp>
      <p:sp>
        <p:nvSpPr>
          <p:cNvPr id="3" name="Content Placeholder 2"/>
          <p:cNvSpPr>
            <a:spLocks noGrp="1"/>
          </p:cNvSpPr>
          <p:nvPr>
            <p:ph idx="1"/>
          </p:nvPr>
        </p:nvSpPr>
        <p:spPr>
          <a:xfrm>
            <a:off x="438598" y="838200"/>
            <a:ext cx="8188515" cy="1414502"/>
          </a:xfrm>
        </p:spPr>
        <p:txBody>
          <a:bodyPr/>
          <a:lstStyle/>
          <a:p>
            <a:r>
              <a:rPr lang="en-US" sz="2000" dirty="0" smtClean="0"/>
              <a:t>Previously, pedagogical changes/rewrites amounts to completely rewriting the software.</a:t>
            </a:r>
            <a:endParaRPr lang="en-US" sz="1600" dirty="0" smtClean="0"/>
          </a:p>
          <a:p>
            <a:r>
              <a:rPr lang="en-US" sz="2000" dirty="0" smtClean="0"/>
              <a:t>The instructors can adapt the coach solving structure using the graphical interface to fit the needs of their own course.</a:t>
            </a:r>
          </a:p>
        </p:txBody>
      </p:sp>
      <p:grpSp>
        <p:nvGrpSpPr>
          <p:cNvPr id="14" name="Group 13"/>
          <p:cNvGrpSpPr/>
          <p:nvPr/>
        </p:nvGrpSpPr>
        <p:grpSpPr>
          <a:xfrm>
            <a:off x="0" y="2209800"/>
            <a:ext cx="9144000" cy="3767573"/>
            <a:chOff x="0" y="2209800"/>
            <a:chExt cx="9144000" cy="3767573"/>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144000" cy="3767573"/>
            </a:xfrm>
            <a:prstGeom prst="rect">
              <a:avLst/>
            </a:prstGeom>
          </p:spPr>
        </p:pic>
        <p:grpSp>
          <p:nvGrpSpPr>
            <p:cNvPr id="21" name="Group 20"/>
            <p:cNvGrpSpPr/>
            <p:nvPr/>
          </p:nvGrpSpPr>
          <p:grpSpPr>
            <a:xfrm>
              <a:off x="1142999" y="2895600"/>
              <a:ext cx="7583566" cy="2969294"/>
              <a:chOff x="27272738" y="17417404"/>
              <a:chExt cx="10390833" cy="4068460"/>
            </a:xfrm>
          </p:grpSpPr>
          <p:grpSp>
            <p:nvGrpSpPr>
              <p:cNvPr id="22" name="Group 21"/>
              <p:cNvGrpSpPr/>
              <p:nvPr/>
            </p:nvGrpSpPr>
            <p:grpSpPr>
              <a:xfrm>
                <a:off x="27272738" y="18252666"/>
                <a:ext cx="4360272" cy="3233198"/>
                <a:chOff x="-198273" y="15457298"/>
                <a:chExt cx="4360272" cy="3233198"/>
              </a:xfrm>
            </p:grpSpPr>
            <p:sp>
              <p:nvSpPr>
                <p:cNvPr id="32" name="Rounded Rectangle 31"/>
                <p:cNvSpPr/>
                <p:nvPr/>
              </p:nvSpPr>
              <p:spPr>
                <a:xfrm>
                  <a:off x="-198273" y="17529731"/>
                  <a:ext cx="4228719" cy="1160765"/>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98273" y="17529731"/>
                  <a:ext cx="4360272" cy="1154831"/>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“Children” elements are only unlocked for the student with correct responses to questions.</a:t>
                  </a:r>
                  <a:endParaRPr lang="en-US" sz="1600" dirty="0" smtClean="0">
                    <a:solidFill>
                      <a:srgbClr val="FFC000"/>
                    </a:solidFill>
                    <a:latin typeface="Arial"/>
                    <a:cs typeface="Arial"/>
                  </a:endParaRPr>
                </a:p>
              </p:txBody>
            </p:sp>
            <p:cxnSp>
              <p:nvCxnSpPr>
                <p:cNvPr id="34" name="Straight Arrow Connector 33"/>
                <p:cNvCxnSpPr/>
                <p:nvPr/>
              </p:nvCxnSpPr>
              <p:spPr>
                <a:xfrm flipH="1" flipV="1">
                  <a:off x="584571" y="15457298"/>
                  <a:ext cx="1023724" cy="2072432"/>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27690367" y="17417404"/>
                <a:ext cx="6390420" cy="2001416"/>
                <a:chOff x="-374985" y="19669150"/>
                <a:chExt cx="6390420" cy="2001416"/>
              </a:xfrm>
            </p:grpSpPr>
            <p:sp>
              <p:nvSpPr>
                <p:cNvPr id="29" name="Rounded Rectangle 28"/>
                <p:cNvSpPr/>
                <p:nvPr/>
              </p:nvSpPr>
              <p:spPr>
                <a:xfrm>
                  <a:off x="2234444" y="20515735"/>
                  <a:ext cx="3585355" cy="1104783"/>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234445" y="20515735"/>
                  <a:ext cx="3780990" cy="1154831"/>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Users navigate to different “parent” elements at any time through this menu.</a:t>
                  </a:r>
                  <a:endParaRPr lang="en-US" sz="1600" dirty="0" smtClean="0">
                    <a:solidFill>
                      <a:srgbClr val="FFC000"/>
                    </a:solidFill>
                    <a:latin typeface="Arial"/>
                    <a:cs typeface="Arial"/>
                  </a:endParaRPr>
                </a:p>
              </p:txBody>
            </p:sp>
            <p:cxnSp>
              <p:nvCxnSpPr>
                <p:cNvPr id="31" name="Straight Arrow Connector 30"/>
                <p:cNvCxnSpPr>
                  <a:stCxn id="30" idx="1"/>
                </p:cNvCxnSpPr>
                <p:nvPr/>
              </p:nvCxnSpPr>
              <p:spPr>
                <a:xfrm flipH="1" flipV="1">
                  <a:off x="-374985" y="19669150"/>
                  <a:ext cx="2609429" cy="1424001"/>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34685674" y="18024635"/>
                <a:ext cx="2977897" cy="2140284"/>
                <a:chOff x="519368" y="20266061"/>
                <a:chExt cx="2977897" cy="2140284"/>
              </a:xfrm>
            </p:grpSpPr>
            <p:sp>
              <p:nvSpPr>
                <p:cNvPr id="26" name="Rounded Rectangle 25"/>
                <p:cNvSpPr/>
                <p:nvPr/>
              </p:nvSpPr>
              <p:spPr>
                <a:xfrm>
                  <a:off x="519368" y="20930271"/>
                  <a:ext cx="2802934" cy="1459949"/>
                </a:xfrm>
                <a:prstGeom prst="roundRect">
                  <a:avLst/>
                </a:prstGeom>
                <a:gradFill>
                  <a:gsLst>
                    <a:gs pos="0">
                      <a:srgbClr val="9CACE3"/>
                    </a:gs>
                    <a:gs pos="0">
                      <a:srgbClr val="A1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19368" y="20914147"/>
                  <a:ext cx="2977897" cy="1492198"/>
                </a:xfrm>
                <a:prstGeom prst="rect">
                  <a:avLst/>
                </a:prstGeom>
                <a:noFill/>
              </p:spPr>
              <p:txBody>
                <a:bodyPr wrap="square" lIns="103163" tIns="51581" rIns="103163" bIns="51581" rtlCol="0">
                  <a:spAutoFit/>
                </a:bodyPr>
                <a:lstStyle/>
                <a:p>
                  <a:r>
                    <a:rPr lang="en-US" sz="1600" dirty="0" smtClean="0">
                      <a:solidFill>
                        <a:srgbClr val="FFFF00"/>
                      </a:solidFill>
                      <a:latin typeface="Arial"/>
                      <a:cs typeface="Arial"/>
                    </a:rPr>
                    <a:t>“Primitive” elements are unlocked for the student after correct responses.</a:t>
                  </a:r>
                  <a:endParaRPr lang="en-US" sz="1600" dirty="0" smtClean="0">
                    <a:solidFill>
                      <a:srgbClr val="FFC000"/>
                    </a:solidFill>
                    <a:latin typeface="Arial"/>
                    <a:cs typeface="Arial"/>
                  </a:endParaRPr>
                </a:p>
              </p:txBody>
            </p:sp>
            <p:cxnSp>
              <p:nvCxnSpPr>
                <p:cNvPr id="28" name="Straight Arrow Connector 27"/>
                <p:cNvCxnSpPr/>
                <p:nvPr/>
              </p:nvCxnSpPr>
              <p:spPr>
                <a:xfrm flipV="1">
                  <a:off x="1920835" y="20266061"/>
                  <a:ext cx="380824" cy="832712"/>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4236853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85800" y="762000"/>
            <a:ext cx="7772400" cy="5029200"/>
          </a:xfrm>
        </p:spPr>
        <p:txBody>
          <a:bodyPr/>
          <a:lstStyle/>
          <a:p>
            <a:r>
              <a:rPr lang="en-US" dirty="0" smtClean="0"/>
              <a:t>Version 1 coaches had some limitations.</a:t>
            </a:r>
          </a:p>
          <a:p>
            <a:r>
              <a:rPr lang="en-US" dirty="0" smtClean="0"/>
              <a:t>Version 2 is far more versatile.</a:t>
            </a:r>
          </a:p>
          <a:p>
            <a:pPr lvl="1"/>
            <a:r>
              <a:rPr lang="en-US" dirty="0" smtClean="0"/>
              <a:t>Flexible for students with adjusting grain sizes.</a:t>
            </a:r>
          </a:p>
          <a:p>
            <a:pPr lvl="1"/>
            <a:r>
              <a:rPr lang="en-US" dirty="0" smtClean="0"/>
              <a:t>Transparent freedom of choice.</a:t>
            </a:r>
          </a:p>
          <a:p>
            <a:pPr lvl="2"/>
            <a:r>
              <a:rPr lang="en-US" dirty="0" smtClean="0"/>
              <a:t>More human-like coaching</a:t>
            </a:r>
          </a:p>
          <a:p>
            <a:pPr lvl="1"/>
            <a:r>
              <a:rPr lang="en-US" dirty="0" smtClean="0"/>
              <a:t>Adaptable to an instructor’s individual courses.</a:t>
            </a:r>
          </a:p>
          <a:p>
            <a:pPr lvl="1"/>
            <a:endParaRPr lang="en-US" dirty="0" smtClean="0"/>
          </a:p>
          <a:p>
            <a:r>
              <a:rPr lang="en-US" dirty="0" smtClean="0"/>
              <a:t>Future work.</a:t>
            </a:r>
          </a:p>
          <a:p>
            <a:pPr lvl="1"/>
            <a:r>
              <a:rPr lang="en-US" dirty="0" smtClean="0"/>
              <a:t>Develop coaches for calculus based electromagnetism course.</a:t>
            </a:r>
          </a:p>
          <a:p>
            <a:pPr lvl="1"/>
            <a:r>
              <a:rPr lang="en-US" dirty="0" smtClean="0"/>
              <a:t>Explore overall usefulness for the identified </a:t>
            </a:r>
            <a:r>
              <a:rPr lang="en-US" dirty="0" smtClean="0"/>
              <a:t>populations,</a:t>
            </a:r>
          </a:p>
          <a:p>
            <a:pPr lvl="2"/>
            <a:r>
              <a:rPr lang="en-US" dirty="0" smtClean="0"/>
              <a:t>More in Qing’s talk about the </a:t>
            </a:r>
            <a:r>
              <a:rPr lang="en-US" dirty="0" err="1" smtClean="0"/>
              <a:t>ID’ed</a:t>
            </a:r>
            <a:r>
              <a:rPr lang="en-US" dirty="0" smtClean="0"/>
              <a:t> population.</a:t>
            </a:r>
            <a:endParaRPr lang="en-US" dirty="0" smtClean="0"/>
          </a:p>
          <a:p>
            <a:pPr lvl="1"/>
            <a:r>
              <a:rPr lang="en-US" dirty="0" smtClean="0"/>
              <a:t>A new interface not using Flash (version 3 and beyond) for more general use on tablet computers.</a:t>
            </a:r>
            <a:endParaRPr lang="en-US" dirty="0"/>
          </a:p>
          <a:p>
            <a:endParaRPr lang="en-US" dirty="0"/>
          </a:p>
        </p:txBody>
      </p:sp>
    </p:spTree>
    <p:extLst>
      <p:ext uri="{BB962C8B-B14F-4D97-AF65-F5344CB8AC3E}">
        <p14:creationId xmlns:p14="http://schemas.microsoft.com/office/powerpoint/2010/main" val="262237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2D-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D2D-3</Template>
  <TotalTime>7620</TotalTime>
  <Words>1958</Words>
  <Application>Microsoft Office PowerPoint</Application>
  <PresentationFormat>On-screen Show (4:3)</PresentationFormat>
  <Paragraphs>210</Paragraphs>
  <Slides>13</Slides>
  <Notes>10</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D2D-3</vt:lpstr>
      <vt:lpstr>Developing a Framework for Problem Solving Computer Coaches</vt:lpstr>
      <vt:lpstr>From Version 1 (v1) to Version 2 (v2)</vt:lpstr>
      <vt:lpstr>Motivation from Student Responses</vt:lpstr>
      <vt:lpstr>Developing version 2</vt:lpstr>
      <vt:lpstr>Student Flexibility</vt:lpstr>
      <vt:lpstr>Grain-size with Quantity Module</vt:lpstr>
      <vt:lpstr>Instructor Flexibility</vt:lpstr>
      <vt:lpstr>Problem Solving Philosophy</vt:lpstr>
      <vt:lpstr>Conclusions</vt:lpstr>
      <vt:lpstr>Thanks</vt:lpstr>
      <vt:lpstr>General Coach Design</vt:lpstr>
      <vt:lpstr>Program Design</vt:lpstr>
      <vt:lpstr>Program Structure Layout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frodermann</dc:creator>
  <cp:lastModifiedBy>frodermann</cp:lastModifiedBy>
  <cp:revision>94</cp:revision>
  <dcterms:created xsi:type="dcterms:W3CDTF">2013-07-02T21:18:56Z</dcterms:created>
  <dcterms:modified xsi:type="dcterms:W3CDTF">2013-07-15T14:59:40Z</dcterms:modified>
</cp:coreProperties>
</file>